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</p:sldIdLst>
  <p:sldSz cx="9906000" cy="6858000" type="A4"/>
  <p:notesSz cx="99060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5" d="100"/>
          <a:sy n="105" d="100"/>
        </p:scale>
        <p:origin x="660" y="9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742950" y="2125980"/>
            <a:ext cx="84201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0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485900" y="3840480"/>
            <a:ext cx="69342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200" b="0" i="0">
                <a:solidFill>
                  <a:schemeClr val="tx1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chemeClr val="tx1"/>
                </a:solidFill>
                <a:latin typeface="Microsoft Sans Serif"/>
                <a:cs typeface="Microsoft Sans Serif"/>
              </a:defRPr>
            </a:lvl1pPr>
          </a:lstStyle>
          <a:p>
            <a:pPr marL="12700">
              <a:lnSpc>
                <a:spcPct val="100000"/>
              </a:lnSpc>
            </a:pPr>
            <a:r>
              <a:rPr dirty="0"/>
              <a:t>Введение</a:t>
            </a:r>
            <a:r>
              <a:rPr spc="-5" dirty="0"/>
              <a:t> </a:t>
            </a:r>
            <a:r>
              <a:rPr dirty="0"/>
              <a:t>в</a:t>
            </a:r>
            <a:r>
              <a:rPr spc="-15" dirty="0"/>
              <a:t> </a:t>
            </a:r>
            <a:r>
              <a:rPr spc="-10" dirty="0"/>
              <a:t>компьютерное зрение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chemeClr val="tx1"/>
                </a:solidFill>
                <a:latin typeface="Microsoft Sans Serif"/>
                <a:cs typeface="Microsoft Sans Serif"/>
              </a:defRPr>
            </a:lvl1pPr>
          </a:lstStyle>
          <a:p>
            <a:pPr marL="12700">
              <a:lnSpc>
                <a:spcPct val="100000"/>
              </a:lnSpc>
            </a:pPr>
            <a:r>
              <a:rPr dirty="0"/>
              <a:t>Нижний</a:t>
            </a:r>
            <a:r>
              <a:rPr spc="-25" dirty="0"/>
              <a:t> </a:t>
            </a:r>
            <a:r>
              <a:rPr dirty="0"/>
              <a:t>Новгород,</a:t>
            </a:r>
            <a:r>
              <a:rPr spc="-25" dirty="0"/>
              <a:t> </a:t>
            </a:r>
            <a:r>
              <a:rPr dirty="0"/>
              <a:t>2024</a:t>
            </a:r>
            <a:r>
              <a:rPr spc="-55" dirty="0"/>
              <a:t> </a:t>
            </a:r>
            <a:r>
              <a:rPr spc="-25" dirty="0"/>
              <a:t>г.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1425"/>
              </a:lnSpc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0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200" b="0" i="0">
                <a:solidFill>
                  <a:schemeClr val="tx1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chemeClr val="tx1"/>
                </a:solidFill>
                <a:latin typeface="Microsoft Sans Serif"/>
                <a:cs typeface="Microsoft Sans Serif"/>
              </a:defRPr>
            </a:lvl1pPr>
          </a:lstStyle>
          <a:p>
            <a:pPr marL="12700">
              <a:lnSpc>
                <a:spcPct val="100000"/>
              </a:lnSpc>
            </a:pPr>
            <a:r>
              <a:rPr dirty="0"/>
              <a:t>Введение</a:t>
            </a:r>
            <a:r>
              <a:rPr spc="-5" dirty="0"/>
              <a:t> </a:t>
            </a:r>
            <a:r>
              <a:rPr dirty="0"/>
              <a:t>в</a:t>
            </a:r>
            <a:r>
              <a:rPr spc="-15" dirty="0"/>
              <a:t> </a:t>
            </a:r>
            <a:r>
              <a:rPr spc="-10" dirty="0"/>
              <a:t>компьютерное зрение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chemeClr val="tx1"/>
                </a:solidFill>
                <a:latin typeface="Microsoft Sans Serif"/>
                <a:cs typeface="Microsoft Sans Serif"/>
              </a:defRPr>
            </a:lvl1pPr>
          </a:lstStyle>
          <a:p>
            <a:pPr marL="12700">
              <a:lnSpc>
                <a:spcPct val="100000"/>
              </a:lnSpc>
            </a:pPr>
            <a:r>
              <a:rPr dirty="0"/>
              <a:t>Нижний</a:t>
            </a:r>
            <a:r>
              <a:rPr spc="-25" dirty="0"/>
              <a:t> </a:t>
            </a:r>
            <a:r>
              <a:rPr dirty="0"/>
              <a:t>Новгород,</a:t>
            </a:r>
            <a:r>
              <a:rPr spc="-25" dirty="0"/>
              <a:t> </a:t>
            </a:r>
            <a:r>
              <a:rPr dirty="0"/>
              <a:t>2024</a:t>
            </a:r>
            <a:r>
              <a:rPr spc="-55" dirty="0"/>
              <a:t> </a:t>
            </a:r>
            <a:r>
              <a:rPr spc="-25" dirty="0"/>
              <a:t>г.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1425"/>
              </a:lnSpc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0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95300" y="1577340"/>
            <a:ext cx="430911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101590" y="1577340"/>
            <a:ext cx="430911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chemeClr val="tx1"/>
                </a:solidFill>
                <a:latin typeface="Microsoft Sans Serif"/>
                <a:cs typeface="Microsoft Sans Serif"/>
              </a:defRPr>
            </a:lvl1pPr>
          </a:lstStyle>
          <a:p>
            <a:pPr marL="12700">
              <a:lnSpc>
                <a:spcPct val="100000"/>
              </a:lnSpc>
            </a:pPr>
            <a:r>
              <a:rPr dirty="0"/>
              <a:t>Введение</a:t>
            </a:r>
            <a:r>
              <a:rPr spc="-5" dirty="0"/>
              <a:t> </a:t>
            </a:r>
            <a:r>
              <a:rPr dirty="0"/>
              <a:t>в</a:t>
            </a:r>
            <a:r>
              <a:rPr spc="-15" dirty="0"/>
              <a:t> </a:t>
            </a:r>
            <a:r>
              <a:rPr spc="-10" dirty="0"/>
              <a:t>компьютерное зрение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chemeClr val="tx1"/>
                </a:solidFill>
                <a:latin typeface="Microsoft Sans Serif"/>
                <a:cs typeface="Microsoft Sans Serif"/>
              </a:defRPr>
            </a:lvl1pPr>
          </a:lstStyle>
          <a:p>
            <a:pPr marL="12700">
              <a:lnSpc>
                <a:spcPct val="100000"/>
              </a:lnSpc>
            </a:pPr>
            <a:r>
              <a:rPr dirty="0"/>
              <a:t>Нижний</a:t>
            </a:r>
            <a:r>
              <a:rPr spc="-25" dirty="0"/>
              <a:t> </a:t>
            </a:r>
            <a:r>
              <a:rPr dirty="0"/>
              <a:t>Новгород,</a:t>
            </a:r>
            <a:r>
              <a:rPr spc="-25" dirty="0"/>
              <a:t> </a:t>
            </a:r>
            <a:r>
              <a:rPr dirty="0"/>
              <a:t>2024</a:t>
            </a:r>
            <a:r>
              <a:rPr spc="-55" dirty="0"/>
              <a:t> </a:t>
            </a:r>
            <a:r>
              <a:rPr spc="-25" dirty="0"/>
              <a:t>г.</a:t>
            </a:r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1425"/>
              </a:lnSpc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974597" y="6383273"/>
            <a:ext cx="8735695" cy="0"/>
          </a:xfrm>
          <a:custGeom>
            <a:avLst/>
            <a:gdLst/>
            <a:ahLst/>
            <a:cxnLst/>
            <a:rect l="l" t="t" r="r" b="b"/>
            <a:pathLst>
              <a:path w="8735695">
                <a:moveTo>
                  <a:pt x="0" y="0"/>
                </a:moveTo>
                <a:lnTo>
                  <a:pt x="8735568" y="0"/>
                </a:lnTo>
              </a:path>
            </a:pathLst>
          </a:custGeom>
          <a:ln w="38100">
            <a:solidFill>
              <a:srgbClr val="0969C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133350" y="110489"/>
            <a:ext cx="9439910" cy="864235"/>
          </a:xfrm>
          <a:custGeom>
            <a:avLst/>
            <a:gdLst/>
            <a:ahLst/>
            <a:cxnLst/>
            <a:rect l="l" t="t" r="r" b="b"/>
            <a:pathLst>
              <a:path w="9439910" h="864235">
                <a:moveTo>
                  <a:pt x="0" y="850391"/>
                </a:moveTo>
                <a:lnTo>
                  <a:pt x="9439656" y="850391"/>
                </a:lnTo>
              </a:path>
              <a:path w="9439910" h="864235">
                <a:moveTo>
                  <a:pt x="0" y="0"/>
                </a:moveTo>
                <a:lnTo>
                  <a:pt x="0" y="864107"/>
                </a:lnTo>
              </a:path>
            </a:pathLst>
          </a:custGeom>
          <a:ln w="38100">
            <a:solidFill>
              <a:srgbClr val="0969C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8" name="bg object 1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2296" y="6030467"/>
            <a:ext cx="676656" cy="745235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0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chemeClr val="tx1"/>
                </a:solidFill>
                <a:latin typeface="Microsoft Sans Serif"/>
                <a:cs typeface="Microsoft Sans Serif"/>
              </a:defRPr>
            </a:lvl1pPr>
          </a:lstStyle>
          <a:p>
            <a:pPr marL="12700">
              <a:lnSpc>
                <a:spcPct val="100000"/>
              </a:lnSpc>
            </a:pPr>
            <a:r>
              <a:rPr dirty="0"/>
              <a:t>Введение</a:t>
            </a:r>
            <a:r>
              <a:rPr spc="-5" dirty="0"/>
              <a:t> </a:t>
            </a:r>
            <a:r>
              <a:rPr dirty="0"/>
              <a:t>в</a:t>
            </a:r>
            <a:r>
              <a:rPr spc="-15" dirty="0"/>
              <a:t> </a:t>
            </a:r>
            <a:r>
              <a:rPr spc="-10" dirty="0"/>
              <a:t>компьютерное зрение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chemeClr val="tx1"/>
                </a:solidFill>
                <a:latin typeface="Microsoft Sans Serif"/>
                <a:cs typeface="Microsoft Sans Serif"/>
              </a:defRPr>
            </a:lvl1pPr>
          </a:lstStyle>
          <a:p>
            <a:pPr marL="12700">
              <a:lnSpc>
                <a:spcPct val="100000"/>
              </a:lnSpc>
            </a:pPr>
            <a:r>
              <a:rPr dirty="0"/>
              <a:t>Нижний</a:t>
            </a:r>
            <a:r>
              <a:rPr spc="-25" dirty="0"/>
              <a:t> </a:t>
            </a:r>
            <a:r>
              <a:rPr dirty="0"/>
              <a:t>Новгород,</a:t>
            </a:r>
            <a:r>
              <a:rPr spc="-25" dirty="0"/>
              <a:t> </a:t>
            </a:r>
            <a:r>
              <a:rPr dirty="0"/>
              <a:t>2024</a:t>
            </a:r>
            <a:r>
              <a:rPr spc="-55" dirty="0"/>
              <a:t> </a:t>
            </a:r>
            <a:r>
              <a:rPr spc="-25" dirty="0"/>
              <a:t>г.</a:t>
            </a:r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1425"/>
              </a:lnSpc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chemeClr val="tx1"/>
                </a:solidFill>
                <a:latin typeface="Microsoft Sans Serif"/>
                <a:cs typeface="Microsoft Sans Serif"/>
              </a:defRPr>
            </a:lvl1pPr>
          </a:lstStyle>
          <a:p>
            <a:pPr marL="12700">
              <a:lnSpc>
                <a:spcPct val="100000"/>
              </a:lnSpc>
            </a:pPr>
            <a:r>
              <a:rPr dirty="0"/>
              <a:t>Введение</a:t>
            </a:r>
            <a:r>
              <a:rPr spc="-5" dirty="0"/>
              <a:t> </a:t>
            </a:r>
            <a:r>
              <a:rPr dirty="0"/>
              <a:t>в</a:t>
            </a:r>
            <a:r>
              <a:rPr spc="-15" dirty="0"/>
              <a:t> </a:t>
            </a:r>
            <a:r>
              <a:rPr spc="-10" dirty="0"/>
              <a:t>компьютерное зрение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chemeClr val="tx1"/>
                </a:solidFill>
                <a:latin typeface="Microsoft Sans Serif"/>
                <a:cs typeface="Microsoft Sans Serif"/>
              </a:defRPr>
            </a:lvl1pPr>
          </a:lstStyle>
          <a:p>
            <a:pPr marL="12700">
              <a:lnSpc>
                <a:spcPct val="100000"/>
              </a:lnSpc>
            </a:pPr>
            <a:r>
              <a:rPr dirty="0"/>
              <a:t>Нижний</a:t>
            </a:r>
            <a:r>
              <a:rPr spc="-25" dirty="0"/>
              <a:t> </a:t>
            </a:r>
            <a:r>
              <a:rPr dirty="0"/>
              <a:t>Новгород,</a:t>
            </a:r>
            <a:r>
              <a:rPr spc="-25" dirty="0"/>
              <a:t> </a:t>
            </a:r>
            <a:r>
              <a:rPr dirty="0"/>
              <a:t>2024</a:t>
            </a:r>
            <a:r>
              <a:rPr spc="-55" dirty="0"/>
              <a:t> </a:t>
            </a:r>
            <a:r>
              <a:rPr spc="-25" dirty="0"/>
              <a:t>г.</a:t>
            </a:r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1425"/>
              </a:lnSpc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974597" y="6383273"/>
            <a:ext cx="8735695" cy="0"/>
          </a:xfrm>
          <a:custGeom>
            <a:avLst/>
            <a:gdLst/>
            <a:ahLst/>
            <a:cxnLst/>
            <a:rect l="l" t="t" r="r" b="b"/>
            <a:pathLst>
              <a:path w="8735695">
                <a:moveTo>
                  <a:pt x="0" y="0"/>
                </a:moveTo>
                <a:lnTo>
                  <a:pt x="8735568" y="0"/>
                </a:lnTo>
              </a:path>
            </a:pathLst>
          </a:custGeom>
          <a:ln w="38100">
            <a:solidFill>
              <a:srgbClr val="0969C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52145" y="220471"/>
            <a:ext cx="7146290" cy="5137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0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74040" y="2382774"/>
            <a:ext cx="8297545" cy="21069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200" b="0" i="0">
                <a:solidFill>
                  <a:schemeClr val="tx1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871465" y="6452203"/>
            <a:ext cx="2035809" cy="1670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000" b="0" i="0">
                <a:solidFill>
                  <a:schemeClr val="tx1"/>
                </a:solidFill>
                <a:latin typeface="Microsoft Sans Serif"/>
                <a:cs typeface="Microsoft Sans Serif"/>
              </a:defRPr>
            </a:lvl1pPr>
          </a:lstStyle>
          <a:p>
            <a:pPr marL="12700">
              <a:lnSpc>
                <a:spcPct val="100000"/>
              </a:lnSpc>
            </a:pPr>
            <a:r>
              <a:rPr dirty="0"/>
              <a:t>Введение</a:t>
            </a:r>
            <a:r>
              <a:rPr spc="-5" dirty="0"/>
              <a:t> </a:t>
            </a:r>
            <a:r>
              <a:rPr dirty="0"/>
              <a:t>в</a:t>
            </a:r>
            <a:r>
              <a:rPr spc="-15" dirty="0"/>
              <a:t> </a:t>
            </a:r>
            <a:r>
              <a:rPr spc="-10" dirty="0"/>
              <a:t>компьютерное зрение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61136" y="6452203"/>
            <a:ext cx="1548130" cy="1670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000" b="0" i="0">
                <a:solidFill>
                  <a:schemeClr val="tx1"/>
                </a:solidFill>
                <a:latin typeface="Microsoft Sans Serif"/>
                <a:cs typeface="Microsoft Sans Serif"/>
              </a:defRPr>
            </a:lvl1pPr>
          </a:lstStyle>
          <a:p>
            <a:pPr marL="12700">
              <a:lnSpc>
                <a:spcPct val="100000"/>
              </a:lnSpc>
            </a:pPr>
            <a:r>
              <a:rPr dirty="0"/>
              <a:t>Нижний</a:t>
            </a:r>
            <a:r>
              <a:rPr spc="-25" dirty="0"/>
              <a:t> </a:t>
            </a:r>
            <a:r>
              <a:rPr dirty="0"/>
              <a:t>Новгород,</a:t>
            </a:r>
            <a:r>
              <a:rPr spc="-25" dirty="0"/>
              <a:t> </a:t>
            </a:r>
            <a:r>
              <a:rPr dirty="0"/>
              <a:t>2024</a:t>
            </a:r>
            <a:r>
              <a:rPr spc="-55" dirty="0"/>
              <a:t> </a:t>
            </a:r>
            <a:r>
              <a:rPr spc="-25" dirty="0"/>
              <a:t>г.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9486265" y="6499157"/>
            <a:ext cx="259715" cy="1962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chemeClr val="tx1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1425"/>
              </a:lnSpc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fonts-online.ru/fonts/tetsuya-demo/download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36928" y="218430"/>
            <a:ext cx="7941309" cy="1179195"/>
          </a:xfrm>
          <a:prstGeom prst="rect">
            <a:avLst/>
          </a:prstGeom>
        </p:spPr>
        <p:txBody>
          <a:bodyPr vert="horz" wrap="square" lIns="0" tIns="123189" rIns="0" bIns="0" rtlCol="0">
            <a:spAutoFit/>
          </a:bodyPr>
          <a:lstStyle/>
          <a:p>
            <a:pPr marL="3175" algn="ctr">
              <a:lnSpc>
                <a:spcPct val="100000"/>
              </a:lnSpc>
              <a:spcBef>
                <a:spcPts val="969"/>
              </a:spcBef>
            </a:pPr>
            <a:r>
              <a:rPr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Национальный</a:t>
            </a:r>
            <a:r>
              <a:rPr sz="1800" b="1" spc="-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b="1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исследовательский</a:t>
            </a:r>
            <a:endParaRPr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065" marR="5080" algn="ctr">
              <a:lnSpc>
                <a:spcPct val="140000"/>
              </a:lnSpc>
            </a:pPr>
            <a:r>
              <a:rPr sz="1800" b="1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Нижегородский</a:t>
            </a:r>
            <a:r>
              <a:rPr sz="1800" b="1" spc="-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b="1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государственный</a:t>
            </a:r>
            <a:r>
              <a:rPr sz="1800" b="1" spc="-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университет</a:t>
            </a:r>
            <a:r>
              <a:rPr sz="1800" b="1" spc="-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им.</a:t>
            </a:r>
            <a:r>
              <a:rPr sz="1800" b="1" spc="-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Н.И.</a:t>
            </a:r>
            <a:r>
              <a:rPr sz="1800" b="1" spc="-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b="1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Лобачевского </a:t>
            </a:r>
            <a:r>
              <a:rPr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Институт</a:t>
            </a:r>
            <a:r>
              <a:rPr sz="1800" b="1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b="1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информационных</a:t>
            </a:r>
            <a:r>
              <a:rPr sz="1800" b="1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b="1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технологий,</a:t>
            </a:r>
            <a:r>
              <a:rPr sz="1800" b="1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b="1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математики</a:t>
            </a:r>
            <a:r>
              <a:rPr sz="1800" b="1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</a:t>
            </a:r>
            <a:r>
              <a:rPr sz="1800" b="1" spc="-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b="1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механики</a:t>
            </a:r>
            <a:endParaRPr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8871" y="115823"/>
            <a:ext cx="1150620" cy="1267967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866582" y="2185711"/>
            <a:ext cx="6096635" cy="124328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540" algn="ctr">
              <a:lnSpc>
                <a:spcPct val="100000"/>
              </a:lnSpc>
              <a:spcBef>
                <a:spcPts val="95"/>
              </a:spcBef>
            </a:pPr>
            <a:r>
              <a:rPr lang="ru-RU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Разработка мобильных приложений на 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Unity</a:t>
            </a:r>
            <a:endParaRPr lang="ru-RU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object 4">
            <a:extLst>
              <a:ext uri="{FF2B5EF4-FFF2-40B4-BE49-F238E27FC236}">
                <a16:creationId xmlns:a16="http://schemas.microsoft.com/office/drawing/2014/main" id="{88321A6C-7E80-FD97-F4BC-25206EFB0C87}"/>
              </a:ext>
            </a:extLst>
          </p:cNvPr>
          <p:cNvSpPr txBox="1"/>
          <p:nvPr/>
        </p:nvSpPr>
        <p:spPr>
          <a:xfrm>
            <a:off x="3181602" y="5562600"/>
            <a:ext cx="6096635" cy="76367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540" algn="r">
              <a:lnSpc>
                <a:spcPct val="100000"/>
              </a:lnSpc>
              <a:spcBef>
                <a:spcPts val="95"/>
              </a:spcBef>
            </a:pP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Карчков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Денис</a:t>
            </a:r>
          </a:p>
          <a:p>
            <a:pPr marL="2540" algn="r">
              <a:lnSpc>
                <a:spcPct val="100000"/>
              </a:lnSpc>
              <a:spcBef>
                <a:spcPts val="95"/>
              </a:spcBef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Кузнецов Артём</a:t>
            </a:r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9AAC3D33-B26E-789C-C28E-86B589AF8372}"/>
              </a:ext>
            </a:extLst>
          </p:cNvPr>
          <p:cNvSpPr txBox="1"/>
          <p:nvPr/>
        </p:nvSpPr>
        <p:spPr>
          <a:xfrm>
            <a:off x="1904682" y="3744952"/>
            <a:ext cx="6096635" cy="3815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540" algn="ctr">
              <a:lnSpc>
                <a:spcPct val="100000"/>
              </a:lnSpc>
              <a:spcBef>
                <a:spcPts val="95"/>
              </a:spcBef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Оформление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20497C-5779-4150-CF4E-21FD2B7E81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CEC1669C-1A06-870B-7A80-EE67814D81BC}"/>
              </a:ext>
            </a:extLst>
          </p:cNvPr>
          <p:cNvSpPr/>
          <p:nvPr/>
        </p:nvSpPr>
        <p:spPr>
          <a:xfrm>
            <a:off x="133350" y="110489"/>
            <a:ext cx="9439910" cy="864235"/>
          </a:xfrm>
          <a:custGeom>
            <a:avLst/>
            <a:gdLst/>
            <a:ahLst/>
            <a:cxnLst/>
            <a:rect l="l" t="t" r="r" b="b"/>
            <a:pathLst>
              <a:path w="9439910" h="864235">
                <a:moveTo>
                  <a:pt x="0" y="850391"/>
                </a:moveTo>
                <a:lnTo>
                  <a:pt x="9439656" y="850391"/>
                </a:lnTo>
              </a:path>
              <a:path w="9439910" h="864235">
                <a:moveTo>
                  <a:pt x="0" y="0"/>
                </a:moveTo>
                <a:lnTo>
                  <a:pt x="0" y="864107"/>
                </a:lnTo>
              </a:path>
            </a:pathLst>
          </a:custGeom>
          <a:ln w="38100">
            <a:solidFill>
              <a:srgbClr val="0969CD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pic>
        <p:nvPicPr>
          <p:cNvPr id="3" name="object 3">
            <a:extLst>
              <a:ext uri="{FF2B5EF4-FFF2-40B4-BE49-F238E27FC236}">
                <a16:creationId xmlns:a16="http://schemas.microsoft.com/office/drawing/2014/main" id="{DC63D0DB-42C4-F0C4-BBC1-1BA8E53F02E4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2296" y="6030467"/>
            <a:ext cx="676656" cy="745235"/>
          </a:xfrm>
          <a:prstGeom prst="rect">
            <a:avLst/>
          </a:prstGeom>
        </p:spPr>
      </p:pic>
      <p:sp>
        <p:nvSpPr>
          <p:cNvPr id="6" name="object 6">
            <a:extLst>
              <a:ext uri="{FF2B5EF4-FFF2-40B4-BE49-F238E27FC236}">
                <a16:creationId xmlns:a16="http://schemas.microsoft.com/office/drawing/2014/main" id="{E47EBE50-D6C1-908F-2C7E-AADB7F9D0F0B}"/>
              </a:ext>
            </a:extLst>
          </p:cNvPr>
          <p:cNvSpPr txBox="1">
            <a:spLocks noGrp="1"/>
          </p:cNvSpPr>
          <p:nvPr>
            <p:ph type="dt" sz="half" idx="6"/>
          </p:nvPr>
        </p:nvSpPr>
        <p:spPr>
          <a:xfrm>
            <a:off x="961136" y="6452203"/>
            <a:ext cx="1548130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Нижний</a:t>
            </a:r>
            <a:r>
              <a:rPr spc="-25" dirty="0"/>
              <a:t> </a:t>
            </a:r>
            <a:r>
              <a:rPr dirty="0"/>
              <a:t>Новгород,</a:t>
            </a:r>
            <a:r>
              <a:rPr spc="-25" dirty="0"/>
              <a:t> </a:t>
            </a:r>
            <a:r>
              <a:rPr dirty="0"/>
              <a:t>202</a:t>
            </a:r>
            <a:r>
              <a:rPr lang="en-US" dirty="0"/>
              <a:t>5</a:t>
            </a:r>
            <a:r>
              <a:rPr spc="-55" dirty="0"/>
              <a:t> </a:t>
            </a:r>
            <a:r>
              <a:rPr spc="-25" dirty="0"/>
              <a:t>г.</a:t>
            </a:r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0E6CF778-2121-5B4B-4A11-477774F31A63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spc="-25" dirty="0"/>
              <a:t>10</a:t>
            </a:fld>
            <a:endParaRPr spc="-25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2327AFD-D675-7CDF-43D9-B47032190A4D}"/>
              </a:ext>
            </a:extLst>
          </p:cNvPr>
          <p:cNvSpPr txBox="1"/>
          <p:nvPr/>
        </p:nvSpPr>
        <p:spPr>
          <a:xfrm>
            <a:off x="133350" y="1066800"/>
            <a:ext cx="9439909" cy="779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  <a:spcAft>
                <a:spcPts val="1000"/>
              </a:spcAft>
            </a:pPr>
            <a:r>
              <a:rPr lang="ru-RU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Для того, чтобы помочь нашему коту вновь вернуться в исходное состояние, нам необходимо поставить галочку напротив поля </a:t>
            </a:r>
            <a:r>
              <a:rPr lang="en-US" sz="20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Preserve Aspect</a:t>
            </a:r>
            <a:r>
              <a:rPr lang="ru-RU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746F157-EFFB-49CD-4D32-F2E878B051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3092" y="1869583"/>
            <a:ext cx="5940425" cy="4276725"/>
          </a:xfrm>
          <a:prstGeom prst="rect">
            <a:avLst/>
          </a:prstGeom>
        </p:spPr>
      </p:pic>
      <p:sp>
        <p:nvSpPr>
          <p:cNvPr id="14" name="object 4">
            <a:extLst>
              <a:ext uri="{FF2B5EF4-FFF2-40B4-BE49-F238E27FC236}">
                <a16:creationId xmlns:a16="http://schemas.microsoft.com/office/drawing/2014/main" id="{B21AB957-B1AF-F097-7BB7-1622AD0E36F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52145" y="220471"/>
            <a:ext cx="7146290" cy="4744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pc="-10" dirty="0"/>
              <a:t>Компонент </a:t>
            </a:r>
            <a:r>
              <a:rPr lang="en-US" spc="-10" dirty="0"/>
              <a:t>Image</a:t>
            </a:r>
            <a:endParaRPr lang="ru-RU" spc="-10" dirty="0"/>
          </a:p>
        </p:txBody>
      </p:sp>
    </p:spTree>
    <p:extLst>
      <p:ext uri="{BB962C8B-B14F-4D97-AF65-F5344CB8AC3E}">
        <p14:creationId xmlns:p14="http://schemas.microsoft.com/office/powerpoint/2010/main" val="33067159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4DA5AD-283D-8FD8-AF82-0E27ABCC46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7FE60F04-7B1A-0226-4D99-307F0DF8FA55}"/>
              </a:ext>
            </a:extLst>
          </p:cNvPr>
          <p:cNvSpPr/>
          <p:nvPr/>
        </p:nvSpPr>
        <p:spPr>
          <a:xfrm>
            <a:off x="133350" y="110489"/>
            <a:ext cx="9439910" cy="864235"/>
          </a:xfrm>
          <a:custGeom>
            <a:avLst/>
            <a:gdLst/>
            <a:ahLst/>
            <a:cxnLst/>
            <a:rect l="l" t="t" r="r" b="b"/>
            <a:pathLst>
              <a:path w="9439910" h="864235">
                <a:moveTo>
                  <a:pt x="0" y="850391"/>
                </a:moveTo>
                <a:lnTo>
                  <a:pt x="9439656" y="850391"/>
                </a:lnTo>
              </a:path>
              <a:path w="9439910" h="864235">
                <a:moveTo>
                  <a:pt x="0" y="0"/>
                </a:moveTo>
                <a:lnTo>
                  <a:pt x="0" y="864107"/>
                </a:lnTo>
              </a:path>
            </a:pathLst>
          </a:custGeom>
          <a:ln w="38100">
            <a:solidFill>
              <a:srgbClr val="0969CD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pic>
        <p:nvPicPr>
          <p:cNvPr id="3" name="object 3">
            <a:extLst>
              <a:ext uri="{FF2B5EF4-FFF2-40B4-BE49-F238E27FC236}">
                <a16:creationId xmlns:a16="http://schemas.microsoft.com/office/drawing/2014/main" id="{A3532CFC-D3A9-41EB-5207-F4CFB94BACBE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2296" y="6030467"/>
            <a:ext cx="676656" cy="745235"/>
          </a:xfrm>
          <a:prstGeom prst="rect">
            <a:avLst/>
          </a:prstGeom>
        </p:spPr>
      </p:pic>
      <p:sp>
        <p:nvSpPr>
          <p:cNvPr id="6" name="object 6">
            <a:extLst>
              <a:ext uri="{FF2B5EF4-FFF2-40B4-BE49-F238E27FC236}">
                <a16:creationId xmlns:a16="http://schemas.microsoft.com/office/drawing/2014/main" id="{074A237A-1996-1FEA-93E0-0EB639417B89}"/>
              </a:ext>
            </a:extLst>
          </p:cNvPr>
          <p:cNvSpPr txBox="1">
            <a:spLocks noGrp="1"/>
          </p:cNvSpPr>
          <p:nvPr>
            <p:ph type="dt" sz="half" idx="6"/>
          </p:nvPr>
        </p:nvSpPr>
        <p:spPr>
          <a:xfrm>
            <a:off x="961136" y="6452203"/>
            <a:ext cx="1548130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Нижний</a:t>
            </a:r>
            <a:r>
              <a:rPr spc="-25" dirty="0"/>
              <a:t> </a:t>
            </a:r>
            <a:r>
              <a:rPr dirty="0"/>
              <a:t>Новгород,</a:t>
            </a:r>
            <a:r>
              <a:rPr spc="-25" dirty="0"/>
              <a:t> </a:t>
            </a:r>
            <a:r>
              <a:rPr dirty="0"/>
              <a:t>202</a:t>
            </a:r>
            <a:r>
              <a:rPr lang="en-US" dirty="0"/>
              <a:t>5</a:t>
            </a:r>
            <a:r>
              <a:rPr spc="-55" dirty="0"/>
              <a:t> </a:t>
            </a:r>
            <a:r>
              <a:rPr spc="-25" dirty="0"/>
              <a:t>г.</a:t>
            </a:r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9EA13106-8009-C0D6-DFA6-EFEA703121C7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spc="-25" dirty="0"/>
              <a:t>11</a:t>
            </a:fld>
            <a:endParaRPr spc="-25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698E9F-F8F1-B09C-09BC-6316C5408FCC}"/>
              </a:ext>
            </a:extLst>
          </p:cNvPr>
          <p:cNvSpPr txBox="1"/>
          <p:nvPr/>
        </p:nvSpPr>
        <p:spPr>
          <a:xfrm>
            <a:off x="133350" y="1066800"/>
            <a:ext cx="9439910" cy="779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  <a:spcAft>
                <a:spcPts val="1000"/>
              </a:spcAft>
            </a:pPr>
            <a:r>
              <a:rPr lang="ru-RU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Ранее мы не особо интересовались компонентом </a:t>
            </a:r>
            <a:r>
              <a:rPr lang="en-US" sz="20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Image</a:t>
            </a:r>
            <a:r>
              <a:rPr lang="ru-RU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Рассмотрим его более подробно в инспекторе.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144D64D-DC44-880D-C6BE-6924CB6DB4C8}"/>
              </a:ext>
            </a:extLst>
          </p:cNvPr>
          <p:cNvSpPr txBox="1"/>
          <p:nvPr/>
        </p:nvSpPr>
        <p:spPr>
          <a:xfrm>
            <a:off x="82296" y="1869583"/>
            <a:ext cx="9280004" cy="12616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15000"/>
              </a:lnSpc>
              <a:spcAft>
                <a:spcPts val="1000"/>
              </a:spcAft>
              <a:buFont typeface="Wingdings" panose="05000000000000000000" pitchFamily="2" charset="2"/>
              <a:buChar char="§"/>
            </a:pPr>
            <a:r>
              <a:rPr lang="en-US" sz="20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Source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Image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– исходное изображение, которое будет видно пользователю.</a:t>
            </a:r>
            <a:endParaRPr lang="en-US" sz="20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15000"/>
              </a:lnSpc>
              <a:spcAft>
                <a:spcPts val="1000"/>
              </a:spcAft>
              <a:buFont typeface="Wingdings" panose="05000000000000000000" pitchFamily="2" charset="2"/>
              <a:buChar char="§"/>
            </a:pPr>
            <a:r>
              <a:rPr lang="en-US" sz="20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Color</a:t>
            </a:r>
            <a:r>
              <a:rPr lang="ru-RU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– задает цвет самого изображения. Ниже пример с выбором красного цвета.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CFBF9CB1-5454-229F-F272-24D3410989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8199" y="3131210"/>
            <a:ext cx="6669602" cy="2861108"/>
          </a:xfrm>
          <a:prstGeom prst="rect">
            <a:avLst/>
          </a:prstGeom>
        </p:spPr>
      </p:pic>
      <p:sp>
        <p:nvSpPr>
          <p:cNvPr id="15" name="object 4">
            <a:extLst>
              <a:ext uri="{FF2B5EF4-FFF2-40B4-BE49-F238E27FC236}">
                <a16:creationId xmlns:a16="http://schemas.microsoft.com/office/drawing/2014/main" id="{31995C70-C281-F66B-116F-E3CF8BBC8DE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52145" y="220471"/>
            <a:ext cx="7146290" cy="4744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pc="-10" dirty="0"/>
              <a:t>Компонент </a:t>
            </a:r>
            <a:r>
              <a:rPr lang="en-US" spc="-10" dirty="0"/>
              <a:t>Image</a:t>
            </a:r>
            <a:endParaRPr lang="ru-RU" spc="-10" dirty="0"/>
          </a:p>
        </p:txBody>
      </p:sp>
    </p:spTree>
    <p:extLst>
      <p:ext uri="{BB962C8B-B14F-4D97-AF65-F5344CB8AC3E}">
        <p14:creationId xmlns:p14="http://schemas.microsoft.com/office/powerpoint/2010/main" val="7776085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284FEC-D812-3487-1D86-183C1E9026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109A627E-CE49-9E9A-D6CF-0F8D32FB89CA}"/>
              </a:ext>
            </a:extLst>
          </p:cNvPr>
          <p:cNvSpPr/>
          <p:nvPr/>
        </p:nvSpPr>
        <p:spPr>
          <a:xfrm>
            <a:off x="133350" y="110489"/>
            <a:ext cx="9439910" cy="864235"/>
          </a:xfrm>
          <a:custGeom>
            <a:avLst/>
            <a:gdLst/>
            <a:ahLst/>
            <a:cxnLst/>
            <a:rect l="l" t="t" r="r" b="b"/>
            <a:pathLst>
              <a:path w="9439910" h="864235">
                <a:moveTo>
                  <a:pt x="0" y="850391"/>
                </a:moveTo>
                <a:lnTo>
                  <a:pt x="9439656" y="850391"/>
                </a:lnTo>
              </a:path>
              <a:path w="9439910" h="864235">
                <a:moveTo>
                  <a:pt x="0" y="0"/>
                </a:moveTo>
                <a:lnTo>
                  <a:pt x="0" y="864107"/>
                </a:lnTo>
              </a:path>
            </a:pathLst>
          </a:custGeom>
          <a:ln w="38100">
            <a:solidFill>
              <a:srgbClr val="0969CD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pic>
        <p:nvPicPr>
          <p:cNvPr id="3" name="object 3">
            <a:extLst>
              <a:ext uri="{FF2B5EF4-FFF2-40B4-BE49-F238E27FC236}">
                <a16:creationId xmlns:a16="http://schemas.microsoft.com/office/drawing/2014/main" id="{0596E8D6-6E1A-3C79-2345-6665FE52A0CC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2296" y="6030467"/>
            <a:ext cx="676656" cy="745235"/>
          </a:xfrm>
          <a:prstGeom prst="rect">
            <a:avLst/>
          </a:prstGeom>
        </p:spPr>
      </p:pic>
      <p:sp>
        <p:nvSpPr>
          <p:cNvPr id="6" name="object 6">
            <a:extLst>
              <a:ext uri="{FF2B5EF4-FFF2-40B4-BE49-F238E27FC236}">
                <a16:creationId xmlns:a16="http://schemas.microsoft.com/office/drawing/2014/main" id="{34DCD677-5460-6B10-6F1B-E637931C11A1}"/>
              </a:ext>
            </a:extLst>
          </p:cNvPr>
          <p:cNvSpPr txBox="1">
            <a:spLocks noGrp="1"/>
          </p:cNvSpPr>
          <p:nvPr>
            <p:ph type="dt" sz="half" idx="6"/>
          </p:nvPr>
        </p:nvSpPr>
        <p:spPr>
          <a:xfrm>
            <a:off x="961136" y="6452203"/>
            <a:ext cx="1548130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Нижний</a:t>
            </a:r>
            <a:r>
              <a:rPr spc="-25" dirty="0"/>
              <a:t> </a:t>
            </a:r>
            <a:r>
              <a:rPr dirty="0"/>
              <a:t>Новгород,</a:t>
            </a:r>
            <a:r>
              <a:rPr spc="-25" dirty="0"/>
              <a:t> </a:t>
            </a:r>
            <a:r>
              <a:rPr dirty="0"/>
              <a:t>202</a:t>
            </a:r>
            <a:r>
              <a:rPr lang="en-US" dirty="0"/>
              <a:t>5</a:t>
            </a:r>
            <a:r>
              <a:rPr spc="-55" dirty="0"/>
              <a:t> </a:t>
            </a:r>
            <a:r>
              <a:rPr spc="-25" dirty="0"/>
              <a:t>г.</a:t>
            </a:r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7BB7E13A-118E-0237-B23F-89BAF261434A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spc="-25" dirty="0"/>
              <a:t>12</a:t>
            </a:fld>
            <a:endParaRPr spc="-25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FD79F72-5328-382E-3395-79346B7D8271}"/>
              </a:ext>
            </a:extLst>
          </p:cNvPr>
          <p:cNvSpPr txBox="1"/>
          <p:nvPr/>
        </p:nvSpPr>
        <p:spPr>
          <a:xfrm>
            <a:off x="133350" y="1333189"/>
            <a:ext cx="3524250" cy="33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 algn="just">
              <a:lnSpc>
                <a:spcPct val="115000"/>
              </a:lnSpc>
              <a:spcAft>
                <a:spcPts val="1000"/>
              </a:spcAft>
              <a:buFont typeface="Wingdings" panose="05000000000000000000" pitchFamily="2" charset="2"/>
              <a:buChar char="§"/>
            </a:pPr>
            <a:r>
              <a:rPr lang="en-US" sz="20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Material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– материал</a:t>
            </a:r>
            <a:r>
              <a:rPr lang="ru-RU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285750" indent="-285750" algn="just">
              <a:lnSpc>
                <a:spcPct val="115000"/>
              </a:lnSpc>
              <a:spcAft>
                <a:spcPts val="1000"/>
              </a:spcAft>
              <a:buFont typeface="Wingdings" panose="05000000000000000000" pitchFamily="2" charset="2"/>
              <a:buChar char="§"/>
            </a:pPr>
            <a:r>
              <a:rPr lang="en-US" sz="20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Raycast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target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и </a:t>
            </a:r>
            <a:r>
              <a:rPr lang="en-US" sz="20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Raycast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Padding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отвечают за состояние и отступы самого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raycast</a:t>
            </a:r>
            <a:r>
              <a:rPr lang="ru-RU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поля, для примера введем отступ по 50 с верхней и нижней грани, а также по 100 с боковых.</a:t>
            </a:r>
          </a:p>
        </p:txBody>
      </p:sp>
      <p:sp>
        <p:nvSpPr>
          <p:cNvPr id="14" name="Rectangle 5">
            <a:extLst>
              <a:ext uri="{FF2B5EF4-FFF2-40B4-BE49-F238E27FC236}">
                <a16:creationId xmlns:a16="http://schemas.microsoft.com/office/drawing/2014/main" id="{E4ADF458-1F3F-A4E9-1F86-E6470A6FAD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54835" y="1994764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1028" name="Рисунок 10">
            <a:extLst>
              <a:ext uri="{FF2B5EF4-FFF2-40B4-BE49-F238E27FC236}">
                <a16:creationId xmlns:a16="http://schemas.microsoft.com/office/drawing/2014/main" id="{8AD312DF-3CDE-7DBD-BCF7-CADD2E2521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8766" y="1651737"/>
            <a:ext cx="5647499" cy="2760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B9C5D81-4F16-B687-E6DD-A04C9D28C34C}"/>
              </a:ext>
            </a:extLst>
          </p:cNvPr>
          <p:cNvSpPr txBox="1"/>
          <p:nvPr/>
        </p:nvSpPr>
        <p:spPr>
          <a:xfrm>
            <a:off x="133350" y="4911485"/>
            <a:ext cx="9544050" cy="779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  <a:spcAft>
                <a:spcPts val="1000"/>
              </a:spcAft>
            </a:pPr>
            <a:r>
              <a:rPr lang="ru-RU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К</a:t>
            </a:r>
            <a:r>
              <a:rPr lang="ru-RU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ак мы видим, область взаимодействия стала меньше, в отличие от границ самого объекта </a:t>
            </a:r>
            <a:r>
              <a:rPr lang="en-US" sz="20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Image</a:t>
            </a:r>
            <a:r>
              <a:rPr lang="ru-RU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20" name="object 4">
            <a:extLst>
              <a:ext uri="{FF2B5EF4-FFF2-40B4-BE49-F238E27FC236}">
                <a16:creationId xmlns:a16="http://schemas.microsoft.com/office/drawing/2014/main" id="{ACF058E5-4A46-1B7D-52CF-4089DBEC97F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52145" y="220471"/>
            <a:ext cx="7146290" cy="4744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pc="-10" dirty="0"/>
              <a:t>Компонент </a:t>
            </a:r>
            <a:r>
              <a:rPr lang="en-US" spc="-10" dirty="0"/>
              <a:t>Image</a:t>
            </a:r>
            <a:endParaRPr lang="ru-RU" spc="-10" dirty="0"/>
          </a:p>
        </p:txBody>
      </p:sp>
    </p:spTree>
    <p:extLst>
      <p:ext uri="{BB962C8B-B14F-4D97-AF65-F5344CB8AC3E}">
        <p14:creationId xmlns:p14="http://schemas.microsoft.com/office/powerpoint/2010/main" val="1711567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8AD04E-C064-2541-AF93-AC9FE98D92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1FD50A62-B1A4-1287-80DD-602BE93E05B5}"/>
              </a:ext>
            </a:extLst>
          </p:cNvPr>
          <p:cNvSpPr/>
          <p:nvPr/>
        </p:nvSpPr>
        <p:spPr>
          <a:xfrm>
            <a:off x="133350" y="110489"/>
            <a:ext cx="9439910" cy="864235"/>
          </a:xfrm>
          <a:custGeom>
            <a:avLst/>
            <a:gdLst/>
            <a:ahLst/>
            <a:cxnLst/>
            <a:rect l="l" t="t" r="r" b="b"/>
            <a:pathLst>
              <a:path w="9439910" h="864235">
                <a:moveTo>
                  <a:pt x="0" y="850391"/>
                </a:moveTo>
                <a:lnTo>
                  <a:pt x="9439656" y="850391"/>
                </a:lnTo>
              </a:path>
              <a:path w="9439910" h="864235">
                <a:moveTo>
                  <a:pt x="0" y="0"/>
                </a:moveTo>
                <a:lnTo>
                  <a:pt x="0" y="864107"/>
                </a:lnTo>
              </a:path>
            </a:pathLst>
          </a:custGeom>
          <a:ln w="38100">
            <a:solidFill>
              <a:srgbClr val="0969C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>
            <a:extLst>
              <a:ext uri="{FF2B5EF4-FFF2-40B4-BE49-F238E27FC236}">
                <a16:creationId xmlns:a16="http://schemas.microsoft.com/office/drawing/2014/main" id="{58F47A02-229E-C9DA-29EA-746ABA4F9F0B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2296" y="6030467"/>
            <a:ext cx="676656" cy="745235"/>
          </a:xfrm>
          <a:prstGeom prst="rect">
            <a:avLst/>
          </a:prstGeom>
        </p:spPr>
      </p:pic>
      <p:sp>
        <p:nvSpPr>
          <p:cNvPr id="6" name="object 6">
            <a:extLst>
              <a:ext uri="{FF2B5EF4-FFF2-40B4-BE49-F238E27FC236}">
                <a16:creationId xmlns:a16="http://schemas.microsoft.com/office/drawing/2014/main" id="{5FC5E625-CC51-A40B-4A9E-ECEC694F87A9}"/>
              </a:ext>
            </a:extLst>
          </p:cNvPr>
          <p:cNvSpPr txBox="1">
            <a:spLocks noGrp="1"/>
          </p:cNvSpPr>
          <p:nvPr>
            <p:ph type="dt" sz="half" idx="6"/>
          </p:nvPr>
        </p:nvSpPr>
        <p:spPr>
          <a:xfrm>
            <a:off x="961136" y="6452203"/>
            <a:ext cx="1548130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Нижний</a:t>
            </a:r>
            <a:r>
              <a:rPr spc="-25" dirty="0"/>
              <a:t> </a:t>
            </a:r>
            <a:r>
              <a:rPr dirty="0"/>
              <a:t>Новгород,</a:t>
            </a:r>
            <a:r>
              <a:rPr spc="-25" dirty="0"/>
              <a:t> </a:t>
            </a:r>
            <a:r>
              <a:rPr dirty="0"/>
              <a:t>202</a:t>
            </a:r>
            <a:r>
              <a:rPr lang="en-US" dirty="0"/>
              <a:t>5</a:t>
            </a:r>
            <a:r>
              <a:rPr spc="-55" dirty="0"/>
              <a:t> </a:t>
            </a:r>
            <a:r>
              <a:rPr spc="-25" dirty="0"/>
              <a:t>г.</a:t>
            </a:r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AFDCD584-D8C7-BB46-2A80-D800C8A419BB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spc="-25" dirty="0"/>
              <a:t>13</a:t>
            </a:fld>
            <a:endParaRPr spc="-25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653EF5E-066C-E81F-BD9F-18A8D9F84E4D}"/>
              </a:ext>
            </a:extLst>
          </p:cNvPr>
          <p:cNvSpPr txBox="1"/>
          <p:nvPr/>
        </p:nvSpPr>
        <p:spPr>
          <a:xfrm>
            <a:off x="133350" y="1066800"/>
            <a:ext cx="9439910" cy="25799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15000"/>
              </a:lnSpc>
              <a:spcAft>
                <a:spcPts val="1000"/>
              </a:spcAft>
              <a:buFont typeface="Wingdings" panose="05000000000000000000" pitchFamily="2" charset="2"/>
              <a:buChar char="§"/>
            </a:pPr>
            <a:r>
              <a:rPr lang="en-US" sz="20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Image type</a:t>
            </a:r>
            <a:endParaRPr lang="ru-RU" sz="2000" b="1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ru-RU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О</a:t>
            </a:r>
            <a:r>
              <a:rPr lang="ru-RU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дно из самых интересных свойств, мы рассмотрим часть из них, а остальные при желании можете рассмотреть самостоятельно.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20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Simple</a:t>
            </a:r>
            <a:r>
              <a:rPr lang="ru-RU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– обычный формат изображения.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20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Tiled</a:t>
            </a:r>
            <a:r>
              <a:rPr lang="ru-RU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– количество изображений, которое умещается в границы самого объекта. Ниже представлен пример.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718CE09-62F0-A13C-EC74-943092CD01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2263" y="3738813"/>
            <a:ext cx="6822084" cy="2434892"/>
          </a:xfrm>
          <a:prstGeom prst="rect">
            <a:avLst/>
          </a:prstGeom>
        </p:spPr>
      </p:pic>
      <p:sp>
        <p:nvSpPr>
          <p:cNvPr id="15" name="object 4">
            <a:extLst>
              <a:ext uri="{FF2B5EF4-FFF2-40B4-BE49-F238E27FC236}">
                <a16:creationId xmlns:a16="http://schemas.microsoft.com/office/drawing/2014/main" id="{88CF1D36-2CF7-9E2C-9F03-D36F9A77B08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52145" y="220471"/>
            <a:ext cx="7146290" cy="4744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pc="-10" dirty="0"/>
              <a:t>Компонент </a:t>
            </a:r>
            <a:r>
              <a:rPr lang="en-US" spc="-10" dirty="0"/>
              <a:t>Image</a:t>
            </a:r>
            <a:endParaRPr lang="ru-RU" spc="-10" dirty="0"/>
          </a:p>
        </p:txBody>
      </p:sp>
    </p:spTree>
    <p:extLst>
      <p:ext uri="{BB962C8B-B14F-4D97-AF65-F5344CB8AC3E}">
        <p14:creationId xmlns:p14="http://schemas.microsoft.com/office/powerpoint/2010/main" val="36548805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5A7197-79BD-327E-134C-4D8846CF70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35AEC99E-40B5-2EA5-3781-1D567C8E6215}"/>
              </a:ext>
            </a:extLst>
          </p:cNvPr>
          <p:cNvSpPr/>
          <p:nvPr/>
        </p:nvSpPr>
        <p:spPr>
          <a:xfrm>
            <a:off x="133350" y="110489"/>
            <a:ext cx="9439910" cy="864235"/>
          </a:xfrm>
          <a:custGeom>
            <a:avLst/>
            <a:gdLst/>
            <a:ahLst/>
            <a:cxnLst/>
            <a:rect l="l" t="t" r="r" b="b"/>
            <a:pathLst>
              <a:path w="9439910" h="864235">
                <a:moveTo>
                  <a:pt x="0" y="850391"/>
                </a:moveTo>
                <a:lnTo>
                  <a:pt x="9439656" y="850391"/>
                </a:lnTo>
              </a:path>
              <a:path w="9439910" h="864235">
                <a:moveTo>
                  <a:pt x="0" y="0"/>
                </a:moveTo>
                <a:lnTo>
                  <a:pt x="0" y="864107"/>
                </a:lnTo>
              </a:path>
            </a:pathLst>
          </a:custGeom>
          <a:ln w="38100">
            <a:solidFill>
              <a:srgbClr val="0969C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>
            <a:extLst>
              <a:ext uri="{FF2B5EF4-FFF2-40B4-BE49-F238E27FC236}">
                <a16:creationId xmlns:a16="http://schemas.microsoft.com/office/drawing/2014/main" id="{423331F4-1FCE-D51F-C19E-E52C0EE2E50F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2296" y="6030467"/>
            <a:ext cx="676656" cy="745235"/>
          </a:xfrm>
          <a:prstGeom prst="rect">
            <a:avLst/>
          </a:prstGeom>
        </p:spPr>
      </p:pic>
      <p:sp>
        <p:nvSpPr>
          <p:cNvPr id="6" name="object 6">
            <a:extLst>
              <a:ext uri="{FF2B5EF4-FFF2-40B4-BE49-F238E27FC236}">
                <a16:creationId xmlns:a16="http://schemas.microsoft.com/office/drawing/2014/main" id="{FAA5A960-5C27-ADFD-2DA2-5A2C09FC91CF}"/>
              </a:ext>
            </a:extLst>
          </p:cNvPr>
          <p:cNvSpPr txBox="1">
            <a:spLocks noGrp="1"/>
          </p:cNvSpPr>
          <p:nvPr>
            <p:ph type="dt" sz="half" idx="6"/>
          </p:nvPr>
        </p:nvSpPr>
        <p:spPr>
          <a:xfrm>
            <a:off x="961136" y="6452203"/>
            <a:ext cx="1548130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Нижний</a:t>
            </a:r>
            <a:r>
              <a:rPr spc="-25" dirty="0"/>
              <a:t> </a:t>
            </a:r>
            <a:r>
              <a:rPr dirty="0"/>
              <a:t>Новгород,</a:t>
            </a:r>
            <a:r>
              <a:rPr spc="-25" dirty="0"/>
              <a:t> </a:t>
            </a:r>
            <a:r>
              <a:rPr dirty="0"/>
              <a:t>202</a:t>
            </a:r>
            <a:r>
              <a:rPr lang="en-US" dirty="0"/>
              <a:t>5</a:t>
            </a:r>
            <a:r>
              <a:rPr spc="-55" dirty="0"/>
              <a:t> </a:t>
            </a:r>
            <a:r>
              <a:rPr spc="-25" dirty="0"/>
              <a:t>г.</a:t>
            </a:r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28990C47-5FD3-DE51-E999-C7903D59EE1F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spc="-25" dirty="0"/>
              <a:t>14</a:t>
            </a:fld>
            <a:endParaRPr spc="-25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BA7CFF6-3136-B9F8-4057-553CAA61DB02}"/>
              </a:ext>
            </a:extLst>
          </p:cNvPr>
          <p:cNvSpPr txBox="1"/>
          <p:nvPr/>
        </p:nvSpPr>
        <p:spPr>
          <a:xfrm>
            <a:off x="228600" y="1066800"/>
            <a:ext cx="9308719" cy="779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  <a:spcAft>
                <a:spcPts val="1000"/>
              </a:spcAft>
            </a:pPr>
            <a:r>
              <a:rPr lang="ru-RU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Если поиграться количеством </a:t>
            </a:r>
            <a:r>
              <a:rPr lang="ru-RU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тайлов</a:t>
            </a:r>
            <a:r>
              <a:rPr lang="ru-RU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на изображение, то можно получить забавную картину.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1DD027E-BE85-690E-3422-3AF2974159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9613" y="1929176"/>
            <a:ext cx="5426773" cy="4203936"/>
          </a:xfrm>
          <a:prstGeom prst="rect">
            <a:avLst/>
          </a:prstGeom>
        </p:spPr>
      </p:pic>
      <p:sp>
        <p:nvSpPr>
          <p:cNvPr id="12" name="object 4">
            <a:extLst>
              <a:ext uri="{FF2B5EF4-FFF2-40B4-BE49-F238E27FC236}">
                <a16:creationId xmlns:a16="http://schemas.microsoft.com/office/drawing/2014/main" id="{DC66A335-8027-7CE1-0A75-15CD45ADD32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52145" y="220471"/>
            <a:ext cx="7146290" cy="4744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pc="-10" dirty="0"/>
              <a:t>Компонент </a:t>
            </a:r>
            <a:r>
              <a:rPr lang="en-US" spc="-10" dirty="0"/>
              <a:t>Image</a:t>
            </a:r>
            <a:endParaRPr lang="ru-RU" spc="-10" dirty="0"/>
          </a:p>
        </p:txBody>
      </p:sp>
    </p:spTree>
    <p:extLst>
      <p:ext uri="{BB962C8B-B14F-4D97-AF65-F5344CB8AC3E}">
        <p14:creationId xmlns:p14="http://schemas.microsoft.com/office/powerpoint/2010/main" val="6267525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76139A-235D-426D-BD12-8D88FC4C27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AF48284C-B36E-6620-5D5B-080E8C09F837}"/>
              </a:ext>
            </a:extLst>
          </p:cNvPr>
          <p:cNvSpPr/>
          <p:nvPr/>
        </p:nvSpPr>
        <p:spPr>
          <a:xfrm>
            <a:off x="133350" y="110489"/>
            <a:ext cx="9439910" cy="864235"/>
          </a:xfrm>
          <a:custGeom>
            <a:avLst/>
            <a:gdLst/>
            <a:ahLst/>
            <a:cxnLst/>
            <a:rect l="l" t="t" r="r" b="b"/>
            <a:pathLst>
              <a:path w="9439910" h="864235">
                <a:moveTo>
                  <a:pt x="0" y="850391"/>
                </a:moveTo>
                <a:lnTo>
                  <a:pt x="9439656" y="850391"/>
                </a:lnTo>
              </a:path>
              <a:path w="9439910" h="864235">
                <a:moveTo>
                  <a:pt x="0" y="0"/>
                </a:moveTo>
                <a:lnTo>
                  <a:pt x="0" y="864107"/>
                </a:lnTo>
              </a:path>
            </a:pathLst>
          </a:custGeom>
          <a:ln w="38100">
            <a:solidFill>
              <a:srgbClr val="0969C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>
            <a:extLst>
              <a:ext uri="{FF2B5EF4-FFF2-40B4-BE49-F238E27FC236}">
                <a16:creationId xmlns:a16="http://schemas.microsoft.com/office/drawing/2014/main" id="{942699FC-2DAF-F769-1D92-777B615CF013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2296" y="6030467"/>
            <a:ext cx="676656" cy="745235"/>
          </a:xfrm>
          <a:prstGeom prst="rect">
            <a:avLst/>
          </a:prstGeom>
        </p:spPr>
      </p:pic>
      <p:sp>
        <p:nvSpPr>
          <p:cNvPr id="6" name="object 6">
            <a:extLst>
              <a:ext uri="{FF2B5EF4-FFF2-40B4-BE49-F238E27FC236}">
                <a16:creationId xmlns:a16="http://schemas.microsoft.com/office/drawing/2014/main" id="{CC0EC5CA-8A8E-E0E6-D9F4-86C36623F6E3}"/>
              </a:ext>
            </a:extLst>
          </p:cNvPr>
          <p:cNvSpPr txBox="1">
            <a:spLocks noGrp="1"/>
          </p:cNvSpPr>
          <p:nvPr>
            <p:ph type="dt" sz="half" idx="6"/>
          </p:nvPr>
        </p:nvSpPr>
        <p:spPr>
          <a:xfrm>
            <a:off x="961136" y="6452203"/>
            <a:ext cx="1548130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Нижний</a:t>
            </a:r>
            <a:r>
              <a:rPr spc="-25" dirty="0"/>
              <a:t> </a:t>
            </a:r>
            <a:r>
              <a:rPr dirty="0"/>
              <a:t>Новгород,</a:t>
            </a:r>
            <a:r>
              <a:rPr spc="-25" dirty="0"/>
              <a:t> </a:t>
            </a:r>
            <a:r>
              <a:rPr dirty="0"/>
              <a:t>202</a:t>
            </a:r>
            <a:r>
              <a:rPr lang="en-US" dirty="0"/>
              <a:t>5</a:t>
            </a:r>
            <a:r>
              <a:rPr spc="-55" dirty="0"/>
              <a:t> </a:t>
            </a:r>
            <a:r>
              <a:rPr spc="-25" dirty="0"/>
              <a:t>г.</a:t>
            </a:r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DD90D571-D0AF-5E7F-2FA6-B915254C6D60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spc="-25" dirty="0"/>
              <a:t>15</a:t>
            </a:fld>
            <a:endParaRPr spc="-25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D386931-B13C-447D-9762-9260E835D8A2}"/>
              </a:ext>
            </a:extLst>
          </p:cNvPr>
          <p:cNvSpPr txBox="1"/>
          <p:nvPr/>
        </p:nvSpPr>
        <p:spPr>
          <a:xfrm>
            <a:off x="260986" y="1147510"/>
            <a:ext cx="3625214" cy="31519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15000"/>
              </a:lnSpc>
              <a:spcAft>
                <a:spcPts val="1000"/>
              </a:spcAft>
              <a:buFont typeface="Wingdings" panose="05000000000000000000" pitchFamily="2" charset="2"/>
              <a:buChar char="§"/>
            </a:pPr>
            <a:r>
              <a:rPr lang="en-US" sz="20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Fille</a:t>
            </a:r>
            <a:r>
              <a:rPr lang="en-US" sz="20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</a:t>
            </a:r>
          </a:p>
          <a:p>
            <a:pPr algn="just">
              <a:lnSpc>
                <a:spcPct val="115000"/>
              </a:lnSpc>
              <a:spcAft>
                <a:spcPts val="1000"/>
              </a:spcAft>
            </a:pPr>
            <a:r>
              <a:rPr lang="ru-RU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Если </a:t>
            </a:r>
            <a:r>
              <a:rPr lang="ru-RU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поиграться с ползунком</a:t>
            </a:r>
            <a:r>
              <a:rPr lang="ru-RU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Fill  Amount</a:t>
            </a:r>
            <a:r>
              <a:rPr lang="ru-RU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то мы можем увидеть, что изображение как будто «загружается».</a:t>
            </a:r>
            <a:endParaRPr lang="ru-RU" sz="20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spcAft>
                <a:spcPts val="1000"/>
              </a:spcAft>
            </a:pPr>
            <a:r>
              <a:rPr lang="ru-RU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При необходимости можно поменять тип заполнения изменив поле </a:t>
            </a:r>
            <a:r>
              <a:rPr lang="en-US" sz="2000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Fill Method</a:t>
            </a:r>
            <a:r>
              <a:rPr lang="ru-RU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ru-RU" sz="20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5D54F85-7A4B-64B3-D8FB-8BB5E724AC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0708" y="1650234"/>
            <a:ext cx="5634744" cy="4130740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9266DEEC-DC1D-77CA-AF4E-4078D3302C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144" y="4388781"/>
            <a:ext cx="3381655" cy="1303422"/>
          </a:xfrm>
          <a:prstGeom prst="rect">
            <a:avLst/>
          </a:prstGeom>
        </p:spPr>
      </p:pic>
      <p:sp>
        <p:nvSpPr>
          <p:cNvPr id="16" name="object 4">
            <a:extLst>
              <a:ext uri="{FF2B5EF4-FFF2-40B4-BE49-F238E27FC236}">
                <a16:creationId xmlns:a16="http://schemas.microsoft.com/office/drawing/2014/main" id="{CE261DB7-D4D9-23F8-EB85-18B5384F4B6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52145" y="220471"/>
            <a:ext cx="7146290" cy="4744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pc="-10" dirty="0"/>
              <a:t>Компонент </a:t>
            </a:r>
            <a:r>
              <a:rPr lang="en-US" spc="-10" dirty="0"/>
              <a:t>Image</a:t>
            </a:r>
            <a:endParaRPr lang="ru-RU" spc="-10" dirty="0"/>
          </a:p>
        </p:txBody>
      </p:sp>
    </p:spTree>
    <p:extLst>
      <p:ext uri="{BB962C8B-B14F-4D97-AF65-F5344CB8AC3E}">
        <p14:creationId xmlns:p14="http://schemas.microsoft.com/office/powerpoint/2010/main" val="34719453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5B2C0C-C5B2-8B91-2C24-992E7E6E5D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6390B9F3-164C-ECAB-F8E7-2556444C8055}"/>
              </a:ext>
            </a:extLst>
          </p:cNvPr>
          <p:cNvSpPr/>
          <p:nvPr/>
        </p:nvSpPr>
        <p:spPr>
          <a:xfrm>
            <a:off x="133350" y="110489"/>
            <a:ext cx="9439910" cy="864235"/>
          </a:xfrm>
          <a:custGeom>
            <a:avLst/>
            <a:gdLst/>
            <a:ahLst/>
            <a:cxnLst/>
            <a:rect l="l" t="t" r="r" b="b"/>
            <a:pathLst>
              <a:path w="9439910" h="864235">
                <a:moveTo>
                  <a:pt x="0" y="850391"/>
                </a:moveTo>
                <a:lnTo>
                  <a:pt x="9439656" y="850391"/>
                </a:lnTo>
              </a:path>
              <a:path w="9439910" h="864235">
                <a:moveTo>
                  <a:pt x="0" y="0"/>
                </a:moveTo>
                <a:lnTo>
                  <a:pt x="0" y="864107"/>
                </a:lnTo>
              </a:path>
            </a:pathLst>
          </a:custGeom>
          <a:ln w="38100">
            <a:solidFill>
              <a:srgbClr val="0969C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>
            <a:extLst>
              <a:ext uri="{FF2B5EF4-FFF2-40B4-BE49-F238E27FC236}">
                <a16:creationId xmlns:a16="http://schemas.microsoft.com/office/drawing/2014/main" id="{5162A569-F658-281D-2C6D-59D433939561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2296" y="6030467"/>
            <a:ext cx="676656" cy="745235"/>
          </a:xfrm>
          <a:prstGeom prst="rect">
            <a:avLst/>
          </a:prstGeom>
        </p:spPr>
      </p:pic>
      <p:sp>
        <p:nvSpPr>
          <p:cNvPr id="6" name="object 6">
            <a:extLst>
              <a:ext uri="{FF2B5EF4-FFF2-40B4-BE49-F238E27FC236}">
                <a16:creationId xmlns:a16="http://schemas.microsoft.com/office/drawing/2014/main" id="{E5B19CF3-7CE6-267D-1E86-D31040C525F4}"/>
              </a:ext>
            </a:extLst>
          </p:cNvPr>
          <p:cNvSpPr txBox="1">
            <a:spLocks noGrp="1"/>
          </p:cNvSpPr>
          <p:nvPr>
            <p:ph type="dt" sz="half" idx="6"/>
          </p:nvPr>
        </p:nvSpPr>
        <p:spPr>
          <a:xfrm>
            <a:off x="961136" y="6452203"/>
            <a:ext cx="1548130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Нижний</a:t>
            </a:r>
            <a:r>
              <a:rPr spc="-25" dirty="0"/>
              <a:t> </a:t>
            </a:r>
            <a:r>
              <a:rPr dirty="0"/>
              <a:t>Новгород,</a:t>
            </a:r>
            <a:r>
              <a:rPr spc="-25" dirty="0"/>
              <a:t> </a:t>
            </a:r>
            <a:r>
              <a:rPr dirty="0"/>
              <a:t>202</a:t>
            </a:r>
            <a:r>
              <a:rPr lang="en-US" dirty="0"/>
              <a:t>5</a:t>
            </a:r>
            <a:r>
              <a:rPr spc="-55" dirty="0"/>
              <a:t> </a:t>
            </a:r>
            <a:r>
              <a:rPr spc="-25" dirty="0"/>
              <a:t>г.</a:t>
            </a:r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157E84F2-8283-AF9F-4623-B88B6E38548D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spc="-25" dirty="0"/>
              <a:t>16</a:t>
            </a:fld>
            <a:endParaRPr spc="-25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1F030A7-C7CA-9616-D93E-E172409EB743}"/>
              </a:ext>
            </a:extLst>
          </p:cNvPr>
          <p:cNvSpPr txBox="1"/>
          <p:nvPr/>
        </p:nvSpPr>
        <p:spPr>
          <a:xfrm>
            <a:off x="6265253" y="1219200"/>
            <a:ext cx="3558452" cy="4585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15000"/>
              </a:lnSpc>
              <a:spcAft>
                <a:spcPts val="1000"/>
              </a:spcAft>
              <a:buFont typeface="Wingdings" panose="05000000000000000000" pitchFamily="2" charset="2"/>
              <a:buChar char="§"/>
            </a:pPr>
            <a:r>
              <a:rPr lang="en-US" sz="20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Set Native Size</a:t>
            </a:r>
            <a:endParaRPr lang="en-US" sz="2000" b="1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spcAft>
                <a:spcPts val="1000"/>
              </a:spcAft>
            </a:pPr>
            <a:r>
              <a:rPr lang="ru-RU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Данная кнопка необходима для того, чтобы можно было растянуть изображение по его исходному размеру.</a:t>
            </a:r>
            <a:endParaRPr lang="en-US" sz="20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spcAft>
                <a:spcPts val="1000"/>
              </a:spcAft>
            </a:pPr>
            <a:r>
              <a:rPr lang="ru-RU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После загрузки изображения оно автоматически было растянуто вдоль наших границ объекта </a:t>
            </a:r>
            <a:r>
              <a:rPr lang="en-US" sz="20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Image</a:t>
            </a:r>
            <a:r>
              <a:rPr lang="ru-RU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algn="just"/>
            <a:r>
              <a:rPr lang="ru-RU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Однако можно заметить, что </a:t>
            </a:r>
            <a:r>
              <a:rPr lang="ru-RU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фотография имеет разрешение 1280 на 914 пикселей.</a:t>
            </a:r>
          </a:p>
        </p:txBody>
      </p:sp>
      <p:sp>
        <p:nvSpPr>
          <p:cNvPr id="16" name="object 4">
            <a:extLst>
              <a:ext uri="{FF2B5EF4-FFF2-40B4-BE49-F238E27FC236}">
                <a16:creationId xmlns:a16="http://schemas.microsoft.com/office/drawing/2014/main" id="{78E988A2-A589-17E9-6E49-F4BEBA0A41A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52145" y="220471"/>
            <a:ext cx="7146290" cy="4744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pc="-10" dirty="0"/>
              <a:t>Компонент </a:t>
            </a:r>
            <a:r>
              <a:rPr lang="en-US" spc="-10" dirty="0"/>
              <a:t>Image</a:t>
            </a:r>
            <a:endParaRPr lang="ru-RU" spc="-1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401131E-E891-2600-5520-E55A7BEC95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385471"/>
            <a:ext cx="6036652" cy="4316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1448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06BE03-6965-FF02-3AA8-B631BC8C45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9416729E-6260-BF46-5D5E-1D06CF067C2E}"/>
              </a:ext>
            </a:extLst>
          </p:cNvPr>
          <p:cNvSpPr/>
          <p:nvPr/>
        </p:nvSpPr>
        <p:spPr>
          <a:xfrm>
            <a:off x="133350" y="110489"/>
            <a:ext cx="9439910" cy="864235"/>
          </a:xfrm>
          <a:custGeom>
            <a:avLst/>
            <a:gdLst/>
            <a:ahLst/>
            <a:cxnLst/>
            <a:rect l="l" t="t" r="r" b="b"/>
            <a:pathLst>
              <a:path w="9439910" h="864235">
                <a:moveTo>
                  <a:pt x="0" y="850391"/>
                </a:moveTo>
                <a:lnTo>
                  <a:pt x="9439656" y="850391"/>
                </a:lnTo>
              </a:path>
              <a:path w="9439910" h="864235">
                <a:moveTo>
                  <a:pt x="0" y="0"/>
                </a:moveTo>
                <a:lnTo>
                  <a:pt x="0" y="864107"/>
                </a:lnTo>
              </a:path>
            </a:pathLst>
          </a:custGeom>
          <a:ln w="38100">
            <a:solidFill>
              <a:srgbClr val="0969C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>
            <a:extLst>
              <a:ext uri="{FF2B5EF4-FFF2-40B4-BE49-F238E27FC236}">
                <a16:creationId xmlns:a16="http://schemas.microsoft.com/office/drawing/2014/main" id="{B4253985-2E8C-BAD3-1A43-FB02F66F906F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2296" y="6030467"/>
            <a:ext cx="676656" cy="745235"/>
          </a:xfrm>
          <a:prstGeom prst="rect">
            <a:avLst/>
          </a:prstGeom>
        </p:spPr>
      </p:pic>
      <p:sp>
        <p:nvSpPr>
          <p:cNvPr id="6" name="object 6">
            <a:extLst>
              <a:ext uri="{FF2B5EF4-FFF2-40B4-BE49-F238E27FC236}">
                <a16:creationId xmlns:a16="http://schemas.microsoft.com/office/drawing/2014/main" id="{20EFB596-BEBD-96C5-FF2E-BC9E883EB208}"/>
              </a:ext>
            </a:extLst>
          </p:cNvPr>
          <p:cNvSpPr txBox="1">
            <a:spLocks noGrp="1"/>
          </p:cNvSpPr>
          <p:nvPr>
            <p:ph type="dt" sz="half" idx="6"/>
          </p:nvPr>
        </p:nvSpPr>
        <p:spPr>
          <a:xfrm>
            <a:off x="961136" y="6452203"/>
            <a:ext cx="1548130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Нижний</a:t>
            </a:r>
            <a:r>
              <a:rPr spc="-25" dirty="0"/>
              <a:t> </a:t>
            </a:r>
            <a:r>
              <a:rPr dirty="0"/>
              <a:t>Новгород,</a:t>
            </a:r>
            <a:r>
              <a:rPr spc="-25" dirty="0"/>
              <a:t> </a:t>
            </a:r>
            <a:r>
              <a:rPr dirty="0"/>
              <a:t>202</a:t>
            </a:r>
            <a:r>
              <a:rPr lang="en-US" dirty="0"/>
              <a:t>5</a:t>
            </a:r>
            <a:r>
              <a:rPr spc="-55" dirty="0"/>
              <a:t> </a:t>
            </a:r>
            <a:r>
              <a:rPr spc="-25" dirty="0"/>
              <a:t>г.</a:t>
            </a:r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9288E8D5-5D0D-270F-E642-0C9F6659EE75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spc="-25" dirty="0"/>
              <a:t>17</a:t>
            </a:fld>
            <a:endParaRPr spc="-25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82CE49D-D2EE-DEDF-5B88-EA66C5B7EF2C}"/>
              </a:ext>
            </a:extLst>
          </p:cNvPr>
          <p:cNvSpPr txBox="1"/>
          <p:nvPr/>
        </p:nvSpPr>
        <p:spPr>
          <a:xfrm>
            <a:off x="176212" y="994703"/>
            <a:ext cx="9397048" cy="17361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15000"/>
              </a:lnSpc>
              <a:spcAft>
                <a:spcPts val="1000"/>
              </a:spcAft>
              <a:buFont typeface="Wingdings" panose="05000000000000000000" pitchFamily="2" charset="2"/>
              <a:buChar char="§"/>
            </a:pPr>
            <a:r>
              <a:rPr lang="en-US" sz="20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Set Native Size</a:t>
            </a:r>
            <a:endParaRPr lang="en-US" sz="2000" b="1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spcAft>
                <a:spcPts val="1000"/>
              </a:spcAft>
            </a:pPr>
            <a:r>
              <a:rPr lang="ru-RU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 помощью </a:t>
            </a:r>
            <a:r>
              <a:rPr lang="en-US" sz="20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Set Native Size</a:t>
            </a:r>
            <a:r>
              <a:rPr lang="ru-RU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наше изображение приняло исходный размер.</a:t>
            </a:r>
          </a:p>
          <a:p>
            <a:pPr algn="just">
              <a:lnSpc>
                <a:spcPct val="115000"/>
              </a:lnSpc>
              <a:spcAft>
                <a:spcPts val="1000"/>
              </a:spcAft>
            </a:pPr>
            <a:r>
              <a:rPr lang="ru-RU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Вместе с изображением был изменён размер границ самого объекта </a:t>
            </a:r>
            <a:r>
              <a:rPr lang="en-US" sz="20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Image</a:t>
            </a:r>
            <a:r>
              <a:rPr lang="ru-RU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это можно увидеть в инспекторе, а также в окне нашей сцены.</a:t>
            </a:r>
          </a:p>
        </p:txBody>
      </p:sp>
      <p:sp>
        <p:nvSpPr>
          <p:cNvPr id="16" name="object 4">
            <a:extLst>
              <a:ext uri="{FF2B5EF4-FFF2-40B4-BE49-F238E27FC236}">
                <a16:creationId xmlns:a16="http://schemas.microsoft.com/office/drawing/2014/main" id="{207E08D9-4A08-8D98-F4A2-DB8CD784E20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52145" y="220471"/>
            <a:ext cx="7146290" cy="4744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pc="-10" dirty="0"/>
              <a:t>Компонент </a:t>
            </a:r>
            <a:r>
              <a:rPr lang="en-US" spc="-10" dirty="0"/>
              <a:t>Image</a:t>
            </a:r>
            <a:endParaRPr lang="ru-RU" spc="-1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D98BAE3-5E94-AB61-000D-8A9E33D825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4000" y="2799529"/>
            <a:ext cx="6858000" cy="3372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4667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8B87B5-902B-A033-37C3-B6C99E0F61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2BDFAEF1-B57C-2919-DF67-29EC7E5B327B}"/>
              </a:ext>
            </a:extLst>
          </p:cNvPr>
          <p:cNvSpPr/>
          <p:nvPr/>
        </p:nvSpPr>
        <p:spPr>
          <a:xfrm>
            <a:off x="133350" y="110489"/>
            <a:ext cx="9439910" cy="864235"/>
          </a:xfrm>
          <a:custGeom>
            <a:avLst/>
            <a:gdLst/>
            <a:ahLst/>
            <a:cxnLst/>
            <a:rect l="l" t="t" r="r" b="b"/>
            <a:pathLst>
              <a:path w="9439910" h="864235">
                <a:moveTo>
                  <a:pt x="0" y="850391"/>
                </a:moveTo>
                <a:lnTo>
                  <a:pt x="9439656" y="850391"/>
                </a:lnTo>
              </a:path>
              <a:path w="9439910" h="864235">
                <a:moveTo>
                  <a:pt x="0" y="0"/>
                </a:moveTo>
                <a:lnTo>
                  <a:pt x="0" y="864107"/>
                </a:lnTo>
              </a:path>
            </a:pathLst>
          </a:custGeom>
          <a:ln w="38100">
            <a:solidFill>
              <a:srgbClr val="0969C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>
            <a:extLst>
              <a:ext uri="{FF2B5EF4-FFF2-40B4-BE49-F238E27FC236}">
                <a16:creationId xmlns:a16="http://schemas.microsoft.com/office/drawing/2014/main" id="{6D8C7453-6A49-2A5E-CD65-9E2C8C09E25A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2296" y="6030467"/>
            <a:ext cx="676656" cy="745235"/>
          </a:xfrm>
          <a:prstGeom prst="rect">
            <a:avLst/>
          </a:prstGeom>
        </p:spPr>
      </p:pic>
      <p:sp>
        <p:nvSpPr>
          <p:cNvPr id="6" name="object 6">
            <a:extLst>
              <a:ext uri="{FF2B5EF4-FFF2-40B4-BE49-F238E27FC236}">
                <a16:creationId xmlns:a16="http://schemas.microsoft.com/office/drawing/2014/main" id="{110DF994-509A-92FC-4C6C-5AFEEE7B5B55}"/>
              </a:ext>
            </a:extLst>
          </p:cNvPr>
          <p:cNvSpPr txBox="1">
            <a:spLocks noGrp="1"/>
          </p:cNvSpPr>
          <p:nvPr>
            <p:ph type="dt" sz="half" idx="6"/>
          </p:nvPr>
        </p:nvSpPr>
        <p:spPr>
          <a:xfrm>
            <a:off x="961136" y="6452203"/>
            <a:ext cx="1548130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Нижний</a:t>
            </a:r>
            <a:r>
              <a:rPr spc="-25" dirty="0"/>
              <a:t> </a:t>
            </a:r>
            <a:r>
              <a:rPr dirty="0"/>
              <a:t>Новгород,</a:t>
            </a:r>
            <a:r>
              <a:rPr spc="-25" dirty="0"/>
              <a:t> </a:t>
            </a:r>
            <a:r>
              <a:rPr dirty="0"/>
              <a:t>202</a:t>
            </a:r>
            <a:r>
              <a:rPr lang="en-US" dirty="0"/>
              <a:t>5</a:t>
            </a:r>
            <a:r>
              <a:rPr spc="-55" dirty="0"/>
              <a:t> </a:t>
            </a:r>
            <a:r>
              <a:rPr spc="-25" dirty="0"/>
              <a:t>г.</a:t>
            </a:r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28E01448-0857-8442-3884-88DFA6B29622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spc="-25" dirty="0"/>
              <a:t>18</a:t>
            </a:fld>
            <a:endParaRPr spc="-25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73A778-FAE5-7496-1F3A-D8F8FE5FCC1B}"/>
              </a:ext>
            </a:extLst>
          </p:cNvPr>
          <p:cNvSpPr txBox="1"/>
          <p:nvPr/>
        </p:nvSpPr>
        <p:spPr>
          <a:xfrm>
            <a:off x="133350" y="1911111"/>
            <a:ext cx="3828187" cy="35058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  <a:spcAft>
                <a:spcPts val="1000"/>
              </a:spcAft>
            </a:pPr>
            <a:r>
              <a:rPr lang="ru-RU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Теперь реализуем проигрывание аудиофайла при нажатии на кнопку. Для этого необходимо скачать аудиофайл и загрузить его в проект. Поместим его в соответствующую папку 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Audio.</a:t>
            </a:r>
          </a:p>
          <a:p>
            <a:pPr algn="just">
              <a:lnSpc>
                <a:spcPct val="115000"/>
              </a:lnSpc>
              <a:spcAft>
                <a:spcPts val="1000"/>
              </a:spcAft>
            </a:pPr>
            <a:r>
              <a:rPr lang="ru-RU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Создадим скрипт </a:t>
            </a:r>
            <a:r>
              <a:rPr lang="en-US" sz="20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ButtonClick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и добавим его к нашей кнопке.</a:t>
            </a:r>
          </a:p>
          <a:p>
            <a:pPr algn="just">
              <a:lnSpc>
                <a:spcPct val="115000"/>
              </a:lnSpc>
              <a:spcAft>
                <a:spcPts val="1000"/>
              </a:spcAft>
            </a:pPr>
            <a:endParaRPr lang="ru-RU" sz="20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6" name="object 4">
            <a:extLst>
              <a:ext uri="{FF2B5EF4-FFF2-40B4-BE49-F238E27FC236}">
                <a16:creationId xmlns:a16="http://schemas.microsoft.com/office/drawing/2014/main" id="{FF5B0012-F075-EFF4-2703-E6CE931648A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52145" y="220471"/>
            <a:ext cx="7146290" cy="4744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pc="-10" dirty="0"/>
              <a:t>Добавление звуков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4CCFEBA-EF64-835B-9CFD-1CB91668A5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6192" y="1524000"/>
            <a:ext cx="5575672" cy="417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6803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9E561D-9DFB-2D22-08B8-E6B810BD49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AD89DDFF-CE3D-8A90-A329-259779A47BDE}"/>
              </a:ext>
            </a:extLst>
          </p:cNvPr>
          <p:cNvSpPr/>
          <p:nvPr/>
        </p:nvSpPr>
        <p:spPr>
          <a:xfrm>
            <a:off x="133350" y="110489"/>
            <a:ext cx="9439910" cy="864235"/>
          </a:xfrm>
          <a:custGeom>
            <a:avLst/>
            <a:gdLst/>
            <a:ahLst/>
            <a:cxnLst/>
            <a:rect l="l" t="t" r="r" b="b"/>
            <a:pathLst>
              <a:path w="9439910" h="864235">
                <a:moveTo>
                  <a:pt x="0" y="850391"/>
                </a:moveTo>
                <a:lnTo>
                  <a:pt x="9439656" y="850391"/>
                </a:lnTo>
              </a:path>
              <a:path w="9439910" h="864235">
                <a:moveTo>
                  <a:pt x="0" y="0"/>
                </a:moveTo>
                <a:lnTo>
                  <a:pt x="0" y="864107"/>
                </a:lnTo>
              </a:path>
            </a:pathLst>
          </a:custGeom>
          <a:ln w="38100">
            <a:solidFill>
              <a:srgbClr val="0969C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>
            <a:extLst>
              <a:ext uri="{FF2B5EF4-FFF2-40B4-BE49-F238E27FC236}">
                <a16:creationId xmlns:a16="http://schemas.microsoft.com/office/drawing/2014/main" id="{C7CEC248-0CC6-AE80-848A-E2E11351920A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2296" y="6030467"/>
            <a:ext cx="676656" cy="745235"/>
          </a:xfrm>
          <a:prstGeom prst="rect">
            <a:avLst/>
          </a:prstGeom>
        </p:spPr>
      </p:pic>
      <p:sp>
        <p:nvSpPr>
          <p:cNvPr id="6" name="object 6">
            <a:extLst>
              <a:ext uri="{FF2B5EF4-FFF2-40B4-BE49-F238E27FC236}">
                <a16:creationId xmlns:a16="http://schemas.microsoft.com/office/drawing/2014/main" id="{112ED6A6-5589-F127-3588-11B4EAE8445F}"/>
              </a:ext>
            </a:extLst>
          </p:cNvPr>
          <p:cNvSpPr txBox="1">
            <a:spLocks noGrp="1"/>
          </p:cNvSpPr>
          <p:nvPr>
            <p:ph type="dt" sz="half" idx="6"/>
          </p:nvPr>
        </p:nvSpPr>
        <p:spPr>
          <a:xfrm>
            <a:off x="961136" y="6452203"/>
            <a:ext cx="1548130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Нижний</a:t>
            </a:r>
            <a:r>
              <a:rPr spc="-25" dirty="0"/>
              <a:t> </a:t>
            </a:r>
            <a:r>
              <a:rPr dirty="0"/>
              <a:t>Новгород,</a:t>
            </a:r>
            <a:r>
              <a:rPr spc="-25" dirty="0"/>
              <a:t> </a:t>
            </a:r>
            <a:r>
              <a:rPr dirty="0"/>
              <a:t>202</a:t>
            </a:r>
            <a:r>
              <a:rPr lang="en-US" dirty="0"/>
              <a:t>5</a:t>
            </a:r>
            <a:r>
              <a:rPr spc="-55" dirty="0"/>
              <a:t> </a:t>
            </a:r>
            <a:r>
              <a:rPr spc="-25" dirty="0"/>
              <a:t>г.</a:t>
            </a:r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567B85AA-62AA-E993-C576-EA50C3F142D9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spc="-25" dirty="0"/>
              <a:t>19</a:t>
            </a:fld>
            <a:endParaRPr spc="-25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2F421D-5858-1EFA-D85B-59FFCBFDEF69}"/>
              </a:ext>
            </a:extLst>
          </p:cNvPr>
          <p:cNvSpPr txBox="1"/>
          <p:nvPr/>
        </p:nvSpPr>
        <p:spPr>
          <a:xfrm>
            <a:off x="219527" y="1538662"/>
            <a:ext cx="3588469" cy="1833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  <a:spcAft>
                <a:spcPts val="1000"/>
              </a:spcAft>
            </a:pPr>
            <a:r>
              <a:rPr lang="ru-RU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Дадим возможность пользователю самостоятельно загрузить аудио, которое будет отображаться в виде публичного поля в инспекторе.</a:t>
            </a:r>
          </a:p>
        </p:txBody>
      </p:sp>
      <p:sp>
        <p:nvSpPr>
          <p:cNvPr id="16" name="object 4">
            <a:extLst>
              <a:ext uri="{FF2B5EF4-FFF2-40B4-BE49-F238E27FC236}">
                <a16:creationId xmlns:a16="http://schemas.microsoft.com/office/drawing/2014/main" id="{0CFA3DD5-E3F8-4987-AB4F-F45BCD1710D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52145" y="220471"/>
            <a:ext cx="7146290" cy="4744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pc="-10" dirty="0"/>
              <a:t>Добавление звуков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095459F-BF4D-2092-511F-AC4E05CCF8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51764" y="1096897"/>
            <a:ext cx="5450358" cy="103670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67A5BC6-72EC-FE2D-2144-8798767EC8A1}"/>
              </a:ext>
            </a:extLst>
          </p:cNvPr>
          <p:cNvSpPr txBox="1"/>
          <p:nvPr/>
        </p:nvSpPr>
        <p:spPr>
          <a:xfrm>
            <a:off x="232765" y="3632886"/>
            <a:ext cx="3561995" cy="1833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  <a:spcAft>
                <a:spcPts val="1000"/>
              </a:spcAft>
            </a:pPr>
            <a:r>
              <a:rPr lang="ru-RU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Создадим пустой объект в нашей кнопки и назовём его 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Audio</a:t>
            </a:r>
            <a:r>
              <a:rPr lang="ru-RU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ru-RU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Затем необходимо добавить этому объекту компонент </a:t>
            </a:r>
            <a:r>
              <a:rPr lang="en-US" sz="20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AudioSource</a:t>
            </a:r>
            <a:r>
              <a:rPr lang="ru-RU" sz="2000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ru-RU" sz="2000" i="1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956D5A5-D159-3EF3-231A-9BDAE4517C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1764" y="2314127"/>
            <a:ext cx="5450358" cy="3858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0447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3350" y="110489"/>
            <a:ext cx="9439910" cy="864235"/>
          </a:xfrm>
          <a:custGeom>
            <a:avLst/>
            <a:gdLst/>
            <a:ahLst/>
            <a:cxnLst/>
            <a:rect l="l" t="t" r="r" b="b"/>
            <a:pathLst>
              <a:path w="9439910" h="864235">
                <a:moveTo>
                  <a:pt x="0" y="850391"/>
                </a:moveTo>
                <a:lnTo>
                  <a:pt x="9439656" y="850391"/>
                </a:lnTo>
              </a:path>
              <a:path w="9439910" h="864235">
                <a:moveTo>
                  <a:pt x="0" y="0"/>
                </a:moveTo>
                <a:lnTo>
                  <a:pt x="0" y="864107"/>
                </a:lnTo>
              </a:path>
            </a:pathLst>
          </a:custGeom>
          <a:ln w="38100">
            <a:solidFill>
              <a:srgbClr val="0969C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2296" y="6030467"/>
            <a:ext cx="676656" cy="745235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Содержание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xfrm>
            <a:off x="961136" y="6452203"/>
            <a:ext cx="1548130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Нижний</a:t>
            </a:r>
            <a:r>
              <a:rPr spc="-25" dirty="0"/>
              <a:t> </a:t>
            </a:r>
            <a:r>
              <a:rPr dirty="0"/>
              <a:t>Новгород,</a:t>
            </a:r>
            <a:r>
              <a:rPr spc="-25" dirty="0"/>
              <a:t> </a:t>
            </a:r>
            <a:r>
              <a:rPr dirty="0"/>
              <a:t>202</a:t>
            </a:r>
            <a:r>
              <a:rPr lang="en-US" dirty="0"/>
              <a:t>5</a:t>
            </a:r>
            <a:r>
              <a:rPr spc="-55" dirty="0"/>
              <a:t> </a:t>
            </a:r>
            <a:r>
              <a:rPr spc="-25" dirty="0"/>
              <a:t>г.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spc="-25" dirty="0"/>
              <a:t>2</a:t>
            </a:fld>
            <a:endParaRPr spc="-25" dirty="0"/>
          </a:p>
        </p:txBody>
      </p:sp>
      <p:sp>
        <p:nvSpPr>
          <p:cNvPr id="5" name="object 5"/>
          <p:cNvSpPr txBox="1"/>
          <p:nvPr/>
        </p:nvSpPr>
        <p:spPr>
          <a:xfrm>
            <a:off x="609600" y="1334607"/>
            <a:ext cx="8255000" cy="1981312"/>
          </a:xfrm>
          <a:prstGeom prst="rect">
            <a:avLst/>
          </a:prstGeom>
        </p:spPr>
        <p:txBody>
          <a:bodyPr vert="horz" wrap="square" lIns="0" tIns="8255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650"/>
              </a:spcBef>
              <a:buSzPct val="79545"/>
              <a:buFont typeface="Wingdings" panose="05000000000000000000" pitchFamily="2" charset="2"/>
              <a:buChar char="§"/>
              <a:tabLst>
                <a:tab pos="355600" algn="l"/>
              </a:tabLst>
            </a:pPr>
            <a:r>
              <a:rPr lang="ru-RU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Задний фон</a:t>
            </a:r>
          </a:p>
          <a:p>
            <a:pPr marL="355600" indent="-342900">
              <a:lnSpc>
                <a:spcPct val="100000"/>
              </a:lnSpc>
              <a:spcBef>
                <a:spcPts val="650"/>
              </a:spcBef>
              <a:buSzPct val="79545"/>
              <a:buFont typeface="Wingdings" panose="05000000000000000000" pitchFamily="2" charset="2"/>
              <a:buChar char="§"/>
              <a:tabLst>
                <a:tab pos="355600" algn="l"/>
              </a:tabLst>
            </a:pPr>
            <a:r>
              <a:rPr lang="ru-RU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Компонент 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Image</a:t>
            </a:r>
            <a:endParaRPr lang="en-US" sz="20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55600" indent="-342900">
              <a:lnSpc>
                <a:spcPct val="100000"/>
              </a:lnSpc>
              <a:spcBef>
                <a:spcPts val="650"/>
              </a:spcBef>
              <a:buSzPct val="79545"/>
              <a:buFont typeface="Wingdings" panose="05000000000000000000" pitchFamily="2" charset="2"/>
              <a:buChar char="§"/>
              <a:tabLst>
                <a:tab pos="355600" algn="l"/>
              </a:tabLst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Добавление звуков</a:t>
            </a:r>
          </a:p>
          <a:p>
            <a:pPr marL="355600" indent="-342900">
              <a:lnSpc>
                <a:spcPct val="100000"/>
              </a:lnSpc>
              <a:spcBef>
                <a:spcPts val="650"/>
              </a:spcBef>
              <a:buSzPct val="79545"/>
              <a:buFont typeface="Wingdings" panose="05000000000000000000" pitchFamily="2" charset="2"/>
              <a:buChar char="§"/>
              <a:tabLst>
                <a:tab pos="355600" algn="l"/>
              </a:tabLst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Кастомизация компонентов</a:t>
            </a:r>
          </a:p>
          <a:p>
            <a:pPr marL="355600" indent="-342900">
              <a:lnSpc>
                <a:spcPct val="100000"/>
              </a:lnSpc>
              <a:spcBef>
                <a:spcPts val="650"/>
              </a:spcBef>
              <a:buSzPct val="79545"/>
              <a:buFont typeface="Wingdings" panose="05000000000000000000" pitchFamily="2" charset="2"/>
              <a:buChar char="§"/>
              <a:tabLst>
                <a:tab pos="355600" algn="l"/>
              </a:tabLst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Импорт шрифта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F343DA-0A8C-B4B0-7D32-39BAD1FAD1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2EE6E607-FA32-85FB-774B-18BA382D85FF}"/>
              </a:ext>
            </a:extLst>
          </p:cNvPr>
          <p:cNvSpPr/>
          <p:nvPr/>
        </p:nvSpPr>
        <p:spPr>
          <a:xfrm>
            <a:off x="133350" y="110489"/>
            <a:ext cx="9439910" cy="864235"/>
          </a:xfrm>
          <a:custGeom>
            <a:avLst/>
            <a:gdLst/>
            <a:ahLst/>
            <a:cxnLst/>
            <a:rect l="l" t="t" r="r" b="b"/>
            <a:pathLst>
              <a:path w="9439910" h="864235">
                <a:moveTo>
                  <a:pt x="0" y="850391"/>
                </a:moveTo>
                <a:lnTo>
                  <a:pt x="9439656" y="850391"/>
                </a:lnTo>
              </a:path>
              <a:path w="9439910" h="864235">
                <a:moveTo>
                  <a:pt x="0" y="0"/>
                </a:moveTo>
                <a:lnTo>
                  <a:pt x="0" y="864107"/>
                </a:lnTo>
              </a:path>
            </a:pathLst>
          </a:custGeom>
          <a:ln w="38100">
            <a:solidFill>
              <a:srgbClr val="0969C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>
            <a:extLst>
              <a:ext uri="{FF2B5EF4-FFF2-40B4-BE49-F238E27FC236}">
                <a16:creationId xmlns:a16="http://schemas.microsoft.com/office/drawing/2014/main" id="{A1A6471B-3542-957A-8706-FD180AC27BBA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2296" y="6030467"/>
            <a:ext cx="676656" cy="745235"/>
          </a:xfrm>
          <a:prstGeom prst="rect">
            <a:avLst/>
          </a:prstGeom>
        </p:spPr>
      </p:pic>
      <p:sp>
        <p:nvSpPr>
          <p:cNvPr id="6" name="object 6">
            <a:extLst>
              <a:ext uri="{FF2B5EF4-FFF2-40B4-BE49-F238E27FC236}">
                <a16:creationId xmlns:a16="http://schemas.microsoft.com/office/drawing/2014/main" id="{8E4ACEC8-C7CF-6E74-AE80-D67C9119E672}"/>
              </a:ext>
            </a:extLst>
          </p:cNvPr>
          <p:cNvSpPr txBox="1">
            <a:spLocks noGrp="1"/>
          </p:cNvSpPr>
          <p:nvPr>
            <p:ph type="dt" sz="half" idx="6"/>
          </p:nvPr>
        </p:nvSpPr>
        <p:spPr>
          <a:xfrm>
            <a:off x="961136" y="6452203"/>
            <a:ext cx="1548130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Нижний</a:t>
            </a:r>
            <a:r>
              <a:rPr spc="-25" dirty="0"/>
              <a:t> </a:t>
            </a:r>
            <a:r>
              <a:rPr dirty="0"/>
              <a:t>Новгород,</a:t>
            </a:r>
            <a:r>
              <a:rPr spc="-25" dirty="0"/>
              <a:t> </a:t>
            </a:r>
            <a:r>
              <a:rPr dirty="0"/>
              <a:t>202</a:t>
            </a:r>
            <a:r>
              <a:rPr lang="en-US" dirty="0"/>
              <a:t>5</a:t>
            </a:r>
            <a:r>
              <a:rPr spc="-55" dirty="0"/>
              <a:t> </a:t>
            </a:r>
            <a:r>
              <a:rPr spc="-25" dirty="0"/>
              <a:t>г.</a:t>
            </a:r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31B200DE-96DC-1BDE-9EDA-64FDA9BD9F1C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spc="-25" dirty="0"/>
              <a:t>20</a:t>
            </a:fld>
            <a:endParaRPr spc="-25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C7A9BC-53C0-7659-60A4-5C895FEB3641}"/>
              </a:ext>
            </a:extLst>
          </p:cNvPr>
          <p:cNvSpPr txBox="1"/>
          <p:nvPr/>
        </p:nvSpPr>
        <p:spPr>
          <a:xfrm>
            <a:off x="5410200" y="1926619"/>
            <a:ext cx="4215067" cy="31519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  <a:spcAft>
                <a:spcPts val="1000"/>
              </a:spcAft>
            </a:pPr>
            <a:r>
              <a:rPr lang="ru-RU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Переместим наш звук нажатия в поле </a:t>
            </a:r>
            <a:r>
              <a:rPr lang="en-US" sz="20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AudioClip</a:t>
            </a:r>
            <a:r>
              <a:rPr lang="ru-RU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algn="just">
              <a:lnSpc>
                <a:spcPct val="115000"/>
              </a:lnSpc>
              <a:spcAft>
                <a:spcPts val="1000"/>
              </a:spcAft>
            </a:pPr>
            <a:endParaRPr lang="ru-RU" sz="20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spcAft>
                <a:spcPts val="1000"/>
              </a:spcAft>
            </a:pPr>
            <a:r>
              <a:rPr lang="ru-RU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Также необходимо убрать </a:t>
            </a:r>
            <a:r>
              <a:rPr lang="ru-RU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г</a:t>
            </a:r>
            <a:r>
              <a:rPr lang="ru-RU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алочку напротив </a:t>
            </a:r>
            <a:r>
              <a:rPr lang="en-US" sz="20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Play On Awake</a:t>
            </a:r>
            <a:r>
              <a:rPr lang="ru-RU" sz="20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ru-RU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чтобы звук не воспроизводился сразу же после запуска приложения. Здесь же можно отрегулировать громкость.</a:t>
            </a:r>
          </a:p>
        </p:txBody>
      </p:sp>
      <p:sp>
        <p:nvSpPr>
          <p:cNvPr id="16" name="object 4">
            <a:extLst>
              <a:ext uri="{FF2B5EF4-FFF2-40B4-BE49-F238E27FC236}">
                <a16:creationId xmlns:a16="http://schemas.microsoft.com/office/drawing/2014/main" id="{9BF10C63-FC86-D95A-6D19-E420C6BE3FD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52145" y="220471"/>
            <a:ext cx="7146290" cy="4744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pc="-10" dirty="0"/>
              <a:t>Добавление звуков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E4F3CBB-199A-2EBC-ACAD-F4C5815945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7200" y="1340549"/>
            <a:ext cx="4816729" cy="4405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7528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1F55EA-18C6-9A6A-8F58-69A3FF86B0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A7274288-6583-D6A7-FF39-0AAB8AA4F54C}"/>
              </a:ext>
            </a:extLst>
          </p:cNvPr>
          <p:cNvSpPr/>
          <p:nvPr/>
        </p:nvSpPr>
        <p:spPr>
          <a:xfrm>
            <a:off x="133350" y="110489"/>
            <a:ext cx="9439910" cy="864235"/>
          </a:xfrm>
          <a:custGeom>
            <a:avLst/>
            <a:gdLst/>
            <a:ahLst/>
            <a:cxnLst/>
            <a:rect l="l" t="t" r="r" b="b"/>
            <a:pathLst>
              <a:path w="9439910" h="864235">
                <a:moveTo>
                  <a:pt x="0" y="850391"/>
                </a:moveTo>
                <a:lnTo>
                  <a:pt x="9439656" y="850391"/>
                </a:lnTo>
              </a:path>
              <a:path w="9439910" h="864235">
                <a:moveTo>
                  <a:pt x="0" y="0"/>
                </a:moveTo>
                <a:lnTo>
                  <a:pt x="0" y="864107"/>
                </a:lnTo>
              </a:path>
            </a:pathLst>
          </a:custGeom>
          <a:ln w="38100">
            <a:solidFill>
              <a:srgbClr val="0969C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>
            <a:extLst>
              <a:ext uri="{FF2B5EF4-FFF2-40B4-BE49-F238E27FC236}">
                <a16:creationId xmlns:a16="http://schemas.microsoft.com/office/drawing/2014/main" id="{96C73D87-9605-FC43-3A4C-8107876F7E9F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2296" y="6030467"/>
            <a:ext cx="676656" cy="745235"/>
          </a:xfrm>
          <a:prstGeom prst="rect">
            <a:avLst/>
          </a:prstGeom>
        </p:spPr>
      </p:pic>
      <p:sp>
        <p:nvSpPr>
          <p:cNvPr id="6" name="object 6">
            <a:extLst>
              <a:ext uri="{FF2B5EF4-FFF2-40B4-BE49-F238E27FC236}">
                <a16:creationId xmlns:a16="http://schemas.microsoft.com/office/drawing/2014/main" id="{A949B324-9F4B-5D02-0D26-A055BFE79CB3}"/>
              </a:ext>
            </a:extLst>
          </p:cNvPr>
          <p:cNvSpPr txBox="1">
            <a:spLocks noGrp="1"/>
          </p:cNvSpPr>
          <p:nvPr>
            <p:ph type="dt" sz="half" idx="6"/>
          </p:nvPr>
        </p:nvSpPr>
        <p:spPr>
          <a:xfrm>
            <a:off x="961136" y="6452203"/>
            <a:ext cx="1548130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Нижний</a:t>
            </a:r>
            <a:r>
              <a:rPr spc="-25" dirty="0"/>
              <a:t> </a:t>
            </a:r>
            <a:r>
              <a:rPr dirty="0"/>
              <a:t>Новгород,</a:t>
            </a:r>
            <a:r>
              <a:rPr spc="-25" dirty="0"/>
              <a:t> </a:t>
            </a:r>
            <a:r>
              <a:rPr dirty="0"/>
              <a:t>202</a:t>
            </a:r>
            <a:r>
              <a:rPr lang="en-US" dirty="0"/>
              <a:t>5</a:t>
            </a:r>
            <a:r>
              <a:rPr spc="-55" dirty="0"/>
              <a:t> </a:t>
            </a:r>
            <a:r>
              <a:rPr spc="-25" dirty="0"/>
              <a:t>г.</a:t>
            </a:r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C87ABBF7-F400-0D01-B44F-BB9BD75DB5A8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spc="-25" dirty="0"/>
              <a:t>21</a:t>
            </a:fld>
            <a:endParaRPr spc="-25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4069949-3E23-0074-E4F7-B3BFC472324C}"/>
              </a:ext>
            </a:extLst>
          </p:cNvPr>
          <p:cNvSpPr txBox="1"/>
          <p:nvPr/>
        </p:nvSpPr>
        <p:spPr>
          <a:xfrm>
            <a:off x="442278" y="1219200"/>
            <a:ext cx="8930322" cy="7718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  <a:spcAft>
                <a:spcPts val="1000"/>
              </a:spcAft>
            </a:pPr>
            <a:r>
              <a:rPr lang="ru-RU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Вернёмся к нашей кнопке и переместим компонент </a:t>
            </a:r>
            <a:r>
              <a:rPr lang="en-US" sz="20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Audio</a:t>
            </a:r>
            <a:r>
              <a:rPr lang="ru-RU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в наше поле </a:t>
            </a:r>
            <a:r>
              <a:rPr lang="en-US" sz="20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Audio Source</a:t>
            </a:r>
            <a:r>
              <a:rPr lang="ru-RU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16" name="object 4">
            <a:extLst>
              <a:ext uri="{FF2B5EF4-FFF2-40B4-BE49-F238E27FC236}">
                <a16:creationId xmlns:a16="http://schemas.microsoft.com/office/drawing/2014/main" id="{30A47DFC-3A8C-3A9C-5547-8D0ECEB53B6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52145" y="220471"/>
            <a:ext cx="7146290" cy="4744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pc="-10" dirty="0"/>
              <a:t>Добавление звуков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F00FF21-70AE-122C-5725-3950C026FEEF}"/>
              </a:ext>
            </a:extLst>
          </p:cNvPr>
          <p:cNvSpPr txBox="1"/>
          <p:nvPr/>
        </p:nvSpPr>
        <p:spPr>
          <a:xfrm>
            <a:off x="442278" y="2971800"/>
            <a:ext cx="8930322" cy="417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  <a:spcAft>
                <a:spcPts val="1000"/>
              </a:spcAft>
            </a:pPr>
            <a:r>
              <a:rPr lang="ru-RU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Н</a:t>
            </a:r>
            <a:r>
              <a:rPr lang="ru-RU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аконец, добавим соответствующий обработчик события на самой кнопке.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A57B1EC-C11D-5DD5-6558-35CD33A5B0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8265" y="1981200"/>
            <a:ext cx="4725035" cy="94297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0781879-CF75-8565-787D-072E8866D6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4927" y="3581400"/>
            <a:ext cx="4791710" cy="18288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DC3FBB4-3CB3-D5C5-7245-081B1467D1E8}"/>
              </a:ext>
            </a:extLst>
          </p:cNvPr>
          <p:cNvSpPr txBox="1"/>
          <p:nvPr/>
        </p:nvSpPr>
        <p:spPr>
          <a:xfrm>
            <a:off x="442278" y="5429864"/>
            <a:ext cx="8930322" cy="417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  <a:spcAft>
                <a:spcPts val="1000"/>
              </a:spcAft>
            </a:pPr>
            <a:r>
              <a:rPr lang="ru-RU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Теперь можно запустить проект и убедиться, что всё работает как надо.</a:t>
            </a:r>
            <a:endParaRPr lang="ru-RU" sz="20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41760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437B73-7B64-ADCA-FE2D-6A17FEE81C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4BDC17E9-B0F4-FB72-6EFB-9E748932134D}"/>
              </a:ext>
            </a:extLst>
          </p:cNvPr>
          <p:cNvSpPr/>
          <p:nvPr/>
        </p:nvSpPr>
        <p:spPr>
          <a:xfrm>
            <a:off x="133350" y="110489"/>
            <a:ext cx="9439910" cy="864235"/>
          </a:xfrm>
          <a:custGeom>
            <a:avLst/>
            <a:gdLst/>
            <a:ahLst/>
            <a:cxnLst/>
            <a:rect l="l" t="t" r="r" b="b"/>
            <a:pathLst>
              <a:path w="9439910" h="864235">
                <a:moveTo>
                  <a:pt x="0" y="850391"/>
                </a:moveTo>
                <a:lnTo>
                  <a:pt x="9439656" y="850391"/>
                </a:lnTo>
              </a:path>
              <a:path w="9439910" h="864235">
                <a:moveTo>
                  <a:pt x="0" y="0"/>
                </a:moveTo>
                <a:lnTo>
                  <a:pt x="0" y="864107"/>
                </a:lnTo>
              </a:path>
            </a:pathLst>
          </a:custGeom>
          <a:ln w="38100">
            <a:solidFill>
              <a:srgbClr val="0969C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>
            <a:extLst>
              <a:ext uri="{FF2B5EF4-FFF2-40B4-BE49-F238E27FC236}">
                <a16:creationId xmlns:a16="http://schemas.microsoft.com/office/drawing/2014/main" id="{C4E4F691-ECA7-3606-5861-6781AE13AC27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2296" y="6030467"/>
            <a:ext cx="676656" cy="745235"/>
          </a:xfrm>
          <a:prstGeom prst="rect">
            <a:avLst/>
          </a:prstGeom>
        </p:spPr>
      </p:pic>
      <p:sp>
        <p:nvSpPr>
          <p:cNvPr id="6" name="object 6">
            <a:extLst>
              <a:ext uri="{FF2B5EF4-FFF2-40B4-BE49-F238E27FC236}">
                <a16:creationId xmlns:a16="http://schemas.microsoft.com/office/drawing/2014/main" id="{57836016-60AE-12EB-73C9-130F993588B8}"/>
              </a:ext>
            </a:extLst>
          </p:cNvPr>
          <p:cNvSpPr txBox="1">
            <a:spLocks noGrp="1"/>
          </p:cNvSpPr>
          <p:nvPr>
            <p:ph type="dt" sz="half" idx="6"/>
          </p:nvPr>
        </p:nvSpPr>
        <p:spPr>
          <a:xfrm>
            <a:off x="961136" y="6452203"/>
            <a:ext cx="1548130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Нижний</a:t>
            </a:r>
            <a:r>
              <a:rPr spc="-25" dirty="0"/>
              <a:t> </a:t>
            </a:r>
            <a:r>
              <a:rPr dirty="0"/>
              <a:t>Новгород,</a:t>
            </a:r>
            <a:r>
              <a:rPr spc="-25" dirty="0"/>
              <a:t> </a:t>
            </a:r>
            <a:r>
              <a:rPr dirty="0"/>
              <a:t>202</a:t>
            </a:r>
            <a:r>
              <a:rPr lang="en-US" dirty="0"/>
              <a:t>5</a:t>
            </a:r>
            <a:r>
              <a:rPr spc="-55" dirty="0"/>
              <a:t> </a:t>
            </a:r>
            <a:r>
              <a:rPr spc="-25" dirty="0"/>
              <a:t>г.</a:t>
            </a:r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D3D05537-6DFE-F1B4-0090-784DD70BD75F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spc="-25" dirty="0"/>
              <a:t>22</a:t>
            </a:fld>
            <a:endParaRPr spc="-25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475AFC-38A2-443B-014B-423B907E4BC8}"/>
              </a:ext>
            </a:extLst>
          </p:cNvPr>
          <p:cNvSpPr txBox="1"/>
          <p:nvPr/>
        </p:nvSpPr>
        <p:spPr>
          <a:xfrm>
            <a:off x="330491" y="1133186"/>
            <a:ext cx="9042109" cy="7718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  <a:spcAft>
                <a:spcPts val="1000"/>
              </a:spcAft>
            </a:pPr>
            <a:r>
              <a:rPr lang="ru-RU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 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Unity </a:t>
            </a:r>
            <a:r>
              <a:rPr lang="ru-RU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можно кастомизировать объекты. </a:t>
            </a:r>
            <a:r>
              <a:rPr lang="ru-RU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Для примера изменим кнопку в текущем проекте.</a:t>
            </a:r>
            <a:endParaRPr lang="ru-RU" sz="20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6" name="object 4">
            <a:extLst>
              <a:ext uri="{FF2B5EF4-FFF2-40B4-BE49-F238E27FC236}">
                <a16:creationId xmlns:a16="http://schemas.microsoft.com/office/drawing/2014/main" id="{1275D61F-8A2D-3DCE-0B38-5490E70B675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52145" y="220471"/>
            <a:ext cx="7146290" cy="4744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pc="-10" dirty="0"/>
              <a:t>Кастомизация компонентов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52BD22-7EE5-9894-5621-A5C5C27FD7E9}"/>
              </a:ext>
            </a:extLst>
          </p:cNvPr>
          <p:cNvSpPr txBox="1"/>
          <p:nvPr/>
        </p:nvSpPr>
        <p:spPr>
          <a:xfrm>
            <a:off x="330491" y="1905000"/>
            <a:ext cx="9020455" cy="11263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  <a:spcAft>
                <a:spcPts val="1000"/>
              </a:spcAft>
            </a:pPr>
            <a:r>
              <a:rPr lang="ru-RU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Заходим на сайт </a:t>
            </a:r>
            <a:r>
              <a:rPr lang="en-US" sz="20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Unity Asset Store</a:t>
            </a:r>
            <a:r>
              <a:rPr lang="ru-RU" sz="20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– </a:t>
            </a:r>
            <a:r>
              <a:rPr lang="ru-RU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это </a:t>
            </a:r>
            <a:r>
              <a:rPr lang="ru-RU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такая площадка, где другие пользователи размещают различные игровые или графические компоненты для 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Unity</a:t>
            </a:r>
            <a:r>
              <a:rPr lang="ru-RU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; выбираем понравившийся </a:t>
            </a:r>
            <a:r>
              <a:rPr lang="ru-RU" sz="20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ассет</a:t>
            </a:r>
            <a:r>
              <a:rPr lang="ru-RU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для кнопок и добавляем его.</a:t>
            </a:r>
            <a:endParaRPr lang="ru-RU" sz="24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DA8334AE-0CDE-2846-B07E-7F96E17803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6911" y="3127591"/>
            <a:ext cx="5027613" cy="261188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6ED9430-22A8-2163-0BC9-A29488D77BCA}"/>
              </a:ext>
            </a:extLst>
          </p:cNvPr>
          <p:cNvSpPr txBox="1"/>
          <p:nvPr/>
        </p:nvSpPr>
        <p:spPr>
          <a:xfrm>
            <a:off x="1433372" y="5935700"/>
            <a:ext cx="6857999" cy="3202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ru-RU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Ссылка на данный </a:t>
            </a:r>
            <a:r>
              <a:rPr lang="ru-RU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ассет</a:t>
            </a:r>
            <a:r>
              <a:rPr lang="ru-RU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https://assetstore.unity.com/packages/2d/gui/buttons-set-211824</a:t>
            </a:r>
          </a:p>
        </p:txBody>
      </p:sp>
    </p:spTree>
    <p:extLst>
      <p:ext uri="{BB962C8B-B14F-4D97-AF65-F5344CB8AC3E}">
        <p14:creationId xmlns:p14="http://schemas.microsoft.com/office/powerpoint/2010/main" val="41640838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6BAEAB-319C-1D4E-E176-D1C48D3A2F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631A8B6C-30B5-D1C5-25E5-6E90A45493DE}"/>
              </a:ext>
            </a:extLst>
          </p:cNvPr>
          <p:cNvSpPr/>
          <p:nvPr/>
        </p:nvSpPr>
        <p:spPr>
          <a:xfrm>
            <a:off x="133350" y="110489"/>
            <a:ext cx="9439910" cy="864235"/>
          </a:xfrm>
          <a:custGeom>
            <a:avLst/>
            <a:gdLst/>
            <a:ahLst/>
            <a:cxnLst/>
            <a:rect l="l" t="t" r="r" b="b"/>
            <a:pathLst>
              <a:path w="9439910" h="864235">
                <a:moveTo>
                  <a:pt x="0" y="850391"/>
                </a:moveTo>
                <a:lnTo>
                  <a:pt x="9439656" y="850391"/>
                </a:lnTo>
              </a:path>
              <a:path w="9439910" h="864235">
                <a:moveTo>
                  <a:pt x="0" y="0"/>
                </a:moveTo>
                <a:lnTo>
                  <a:pt x="0" y="864107"/>
                </a:lnTo>
              </a:path>
            </a:pathLst>
          </a:custGeom>
          <a:ln w="38100">
            <a:solidFill>
              <a:srgbClr val="0969C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>
            <a:extLst>
              <a:ext uri="{FF2B5EF4-FFF2-40B4-BE49-F238E27FC236}">
                <a16:creationId xmlns:a16="http://schemas.microsoft.com/office/drawing/2014/main" id="{07A43CD8-0418-FD2F-CB8E-0A81BFDCA52D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2296" y="6030467"/>
            <a:ext cx="676656" cy="745235"/>
          </a:xfrm>
          <a:prstGeom prst="rect">
            <a:avLst/>
          </a:prstGeom>
        </p:spPr>
      </p:pic>
      <p:sp>
        <p:nvSpPr>
          <p:cNvPr id="6" name="object 6">
            <a:extLst>
              <a:ext uri="{FF2B5EF4-FFF2-40B4-BE49-F238E27FC236}">
                <a16:creationId xmlns:a16="http://schemas.microsoft.com/office/drawing/2014/main" id="{10D6908F-1985-223D-2704-354E902BD814}"/>
              </a:ext>
            </a:extLst>
          </p:cNvPr>
          <p:cNvSpPr txBox="1">
            <a:spLocks noGrp="1"/>
          </p:cNvSpPr>
          <p:nvPr>
            <p:ph type="dt" sz="half" idx="6"/>
          </p:nvPr>
        </p:nvSpPr>
        <p:spPr>
          <a:xfrm>
            <a:off x="961136" y="6452203"/>
            <a:ext cx="1548130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Нижний</a:t>
            </a:r>
            <a:r>
              <a:rPr spc="-25" dirty="0"/>
              <a:t> </a:t>
            </a:r>
            <a:r>
              <a:rPr dirty="0"/>
              <a:t>Новгород,</a:t>
            </a:r>
            <a:r>
              <a:rPr spc="-25" dirty="0"/>
              <a:t> </a:t>
            </a:r>
            <a:r>
              <a:rPr dirty="0"/>
              <a:t>202</a:t>
            </a:r>
            <a:r>
              <a:rPr lang="en-US" dirty="0"/>
              <a:t>5</a:t>
            </a:r>
            <a:r>
              <a:rPr spc="-55" dirty="0"/>
              <a:t> </a:t>
            </a:r>
            <a:r>
              <a:rPr spc="-25" dirty="0"/>
              <a:t>г.</a:t>
            </a:r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675A4191-7E9A-F363-789F-EC12866A68A3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spc="-25" dirty="0"/>
              <a:t>23</a:t>
            </a:fld>
            <a:endParaRPr spc="-25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E9A31FE-405F-6894-92E4-7A7CD2FA12A3}"/>
              </a:ext>
            </a:extLst>
          </p:cNvPr>
          <p:cNvSpPr txBox="1"/>
          <p:nvPr/>
        </p:nvSpPr>
        <p:spPr>
          <a:xfrm>
            <a:off x="330491" y="1066800"/>
            <a:ext cx="9042109" cy="417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  <a:spcAft>
                <a:spcPts val="1000"/>
              </a:spcAft>
            </a:pPr>
            <a:r>
              <a:rPr lang="ru-RU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Открываем </a:t>
            </a:r>
            <a:r>
              <a:rPr lang="ru-RU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ассет</a:t>
            </a:r>
            <a:r>
              <a:rPr lang="ru-RU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в </a:t>
            </a:r>
            <a:r>
              <a:rPr lang="ru-RU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эдиторе</a:t>
            </a:r>
            <a:r>
              <a:rPr lang="ru-RU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он предложит его скачать: качаем и </a:t>
            </a:r>
            <a:r>
              <a:rPr lang="ru-RU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импортим</a:t>
            </a:r>
            <a:r>
              <a:rPr lang="ru-RU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ассет</a:t>
            </a:r>
            <a:r>
              <a:rPr lang="ru-RU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16" name="object 4">
            <a:extLst>
              <a:ext uri="{FF2B5EF4-FFF2-40B4-BE49-F238E27FC236}">
                <a16:creationId xmlns:a16="http://schemas.microsoft.com/office/drawing/2014/main" id="{7E4F8896-525D-4B7E-4F35-5F8588EC506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52145" y="220471"/>
            <a:ext cx="7146290" cy="4744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pc="-10" dirty="0"/>
              <a:t>Кастомизация компонентов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D1F8868-B186-A905-AD64-384B95DD976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5103" b="10541"/>
          <a:stretch/>
        </p:blipFill>
        <p:spPr>
          <a:xfrm>
            <a:off x="685800" y="1567112"/>
            <a:ext cx="3884041" cy="262388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D7E5F48-EC12-8253-D8D7-C860E22BB1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6800" y="1552802"/>
            <a:ext cx="4457065" cy="263819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ABCA1A1-7BED-2360-104C-4F0CD52329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8489" y="4746577"/>
            <a:ext cx="5706110" cy="138112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2EF950A-49F2-0999-9A69-61726BB6B796}"/>
              </a:ext>
            </a:extLst>
          </p:cNvPr>
          <p:cNvSpPr txBox="1"/>
          <p:nvPr/>
        </p:nvSpPr>
        <p:spPr>
          <a:xfrm>
            <a:off x="330490" y="4236630"/>
            <a:ext cx="9042109" cy="417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  <a:spcAft>
                <a:spcPts val="1000"/>
              </a:spcAft>
            </a:pPr>
            <a:r>
              <a:rPr lang="ru-RU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 наш проект добавилась папка с </a:t>
            </a:r>
            <a:r>
              <a:rPr lang="ru-RU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ассетом</a:t>
            </a:r>
            <a:r>
              <a:rPr lang="ru-RU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139034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4F4DCD-3219-48B3-BC4A-A9EADA12A5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4B099CDA-505C-41BA-6CFA-1A1126DD23B3}"/>
              </a:ext>
            </a:extLst>
          </p:cNvPr>
          <p:cNvSpPr/>
          <p:nvPr/>
        </p:nvSpPr>
        <p:spPr>
          <a:xfrm>
            <a:off x="133350" y="110489"/>
            <a:ext cx="9439910" cy="864235"/>
          </a:xfrm>
          <a:custGeom>
            <a:avLst/>
            <a:gdLst/>
            <a:ahLst/>
            <a:cxnLst/>
            <a:rect l="l" t="t" r="r" b="b"/>
            <a:pathLst>
              <a:path w="9439910" h="864235">
                <a:moveTo>
                  <a:pt x="0" y="850391"/>
                </a:moveTo>
                <a:lnTo>
                  <a:pt x="9439656" y="850391"/>
                </a:lnTo>
              </a:path>
              <a:path w="9439910" h="864235">
                <a:moveTo>
                  <a:pt x="0" y="0"/>
                </a:moveTo>
                <a:lnTo>
                  <a:pt x="0" y="864107"/>
                </a:lnTo>
              </a:path>
            </a:pathLst>
          </a:custGeom>
          <a:ln w="38100">
            <a:solidFill>
              <a:srgbClr val="0969C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>
            <a:extLst>
              <a:ext uri="{FF2B5EF4-FFF2-40B4-BE49-F238E27FC236}">
                <a16:creationId xmlns:a16="http://schemas.microsoft.com/office/drawing/2014/main" id="{8D6B88C4-DB26-40C9-C227-496E7A7CE858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2296" y="6030467"/>
            <a:ext cx="676656" cy="745235"/>
          </a:xfrm>
          <a:prstGeom prst="rect">
            <a:avLst/>
          </a:prstGeom>
        </p:spPr>
      </p:pic>
      <p:sp>
        <p:nvSpPr>
          <p:cNvPr id="6" name="object 6">
            <a:extLst>
              <a:ext uri="{FF2B5EF4-FFF2-40B4-BE49-F238E27FC236}">
                <a16:creationId xmlns:a16="http://schemas.microsoft.com/office/drawing/2014/main" id="{5C8A7E9C-67B0-1C6C-EB3C-D8FDD1B1A9C3}"/>
              </a:ext>
            </a:extLst>
          </p:cNvPr>
          <p:cNvSpPr txBox="1">
            <a:spLocks noGrp="1"/>
          </p:cNvSpPr>
          <p:nvPr>
            <p:ph type="dt" sz="half" idx="6"/>
          </p:nvPr>
        </p:nvSpPr>
        <p:spPr>
          <a:xfrm>
            <a:off x="961136" y="6452203"/>
            <a:ext cx="1548130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Нижний</a:t>
            </a:r>
            <a:r>
              <a:rPr spc="-25" dirty="0"/>
              <a:t> </a:t>
            </a:r>
            <a:r>
              <a:rPr dirty="0"/>
              <a:t>Новгород,</a:t>
            </a:r>
            <a:r>
              <a:rPr spc="-25" dirty="0"/>
              <a:t> </a:t>
            </a:r>
            <a:r>
              <a:rPr dirty="0"/>
              <a:t>202</a:t>
            </a:r>
            <a:r>
              <a:rPr lang="en-US" dirty="0"/>
              <a:t>5</a:t>
            </a:r>
            <a:r>
              <a:rPr spc="-55" dirty="0"/>
              <a:t> </a:t>
            </a:r>
            <a:r>
              <a:rPr spc="-25" dirty="0"/>
              <a:t>г.</a:t>
            </a:r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005EB83A-D365-FC31-CA65-0C62FB04D096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spc="-25" dirty="0"/>
              <a:t>24</a:t>
            </a:fld>
            <a:endParaRPr spc="-25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DF8490F-F628-6782-2050-62EF597CC3A4}"/>
              </a:ext>
            </a:extLst>
          </p:cNvPr>
          <p:cNvSpPr txBox="1"/>
          <p:nvPr/>
        </p:nvSpPr>
        <p:spPr>
          <a:xfrm>
            <a:off x="330491" y="1066800"/>
            <a:ext cx="9042109" cy="779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  <a:spcAft>
                <a:spcPts val="1000"/>
              </a:spcAft>
            </a:pPr>
            <a:r>
              <a:rPr lang="ru-RU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Чтобы изменить стиль кнопки, достаточно переместить изображение кнопки в свойство </a:t>
            </a:r>
            <a:r>
              <a:rPr lang="en-US" sz="20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Source Image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компонента </a:t>
            </a:r>
            <a:r>
              <a:rPr lang="en-US" sz="20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Image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нашей кнопки.</a:t>
            </a:r>
          </a:p>
        </p:txBody>
      </p:sp>
      <p:sp>
        <p:nvSpPr>
          <p:cNvPr id="16" name="object 4">
            <a:extLst>
              <a:ext uri="{FF2B5EF4-FFF2-40B4-BE49-F238E27FC236}">
                <a16:creationId xmlns:a16="http://schemas.microsoft.com/office/drawing/2014/main" id="{70ED405A-CF96-56BC-405B-D236A304D08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52145" y="220471"/>
            <a:ext cx="7146290" cy="4744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pc="-10" dirty="0"/>
              <a:t>Кастомизация компонентов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5A427DA-B6CA-5B3F-459D-09D4DC3DA6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6729" y="1910888"/>
            <a:ext cx="5852541" cy="4252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9881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AC1AE0-2C60-EEB0-3B87-F29553F2C9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EFA9B68A-7944-E359-D6B4-024E9A6BC04F}"/>
              </a:ext>
            </a:extLst>
          </p:cNvPr>
          <p:cNvSpPr/>
          <p:nvPr/>
        </p:nvSpPr>
        <p:spPr>
          <a:xfrm>
            <a:off x="133350" y="110489"/>
            <a:ext cx="9439910" cy="864235"/>
          </a:xfrm>
          <a:custGeom>
            <a:avLst/>
            <a:gdLst/>
            <a:ahLst/>
            <a:cxnLst/>
            <a:rect l="l" t="t" r="r" b="b"/>
            <a:pathLst>
              <a:path w="9439910" h="864235">
                <a:moveTo>
                  <a:pt x="0" y="850391"/>
                </a:moveTo>
                <a:lnTo>
                  <a:pt x="9439656" y="850391"/>
                </a:lnTo>
              </a:path>
              <a:path w="9439910" h="864235">
                <a:moveTo>
                  <a:pt x="0" y="0"/>
                </a:moveTo>
                <a:lnTo>
                  <a:pt x="0" y="864107"/>
                </a:lnTo>
              </a:path>
            </a:pathLst>
          </a:custGeom>
          <a:ln w="38100">
            <a:solidFill>
              <a:srgbClr val="0969C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>
            <a:extLst>
              <a:ext uri="{FF2B5EF4-FFF2-40B4-BE49-F238E27FC236}">
                <a16:creationId xmlns:a16="http://schemas.microsoft.com/office/drawing/2014/main" id="{02098CF9-C773-AF69-D2C7-B1E880CECA88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2296" y="6030467"/>
            <a:ext cx="676656" cy="745235"/>
          </a:xfrm>
          <a:prstGeom prst="rect">
            <a:avLst/>
          </a:prstGeom>
        </p:spPr>
      </p:pic>
      <p:sp>
        <p:nvSpPr>
          <p:cNvPr id="6" name="object 6">
            <a:extLst>
              <a:ext uri="{FF2B5EF4-FFF2-40B4-BE49-F238E27FC236}">
                <a16:creationId xmlns:a16="http://schemas.microsoft.com/office/drawing/2014/main" id="{5FACE1ED-0176-DC4A-DA8F-8B70ACE1C1FA}"/>
              </a:ext>
            </a:extLst>
          </p:cNvPr>
          <p:cNvSpPr txBox="1">
            <a:spLocks noGrp="1"/>
          </p:cNvSpPr>
          <p:nvPr>
            <p:ph type="dt" sz="half" idx="6"/>
          </p:nvPr>
        </p:nvSpPr>
        <p:spPr>
          <a:xfrm>
            <a:off x="961136" y="6452203"/>
            <a:ext cx="1548130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Нижний</a:t>
            </a:r>
            <a:r>
              <a:rPr spc="-25" dirty="0"/>
              <a:t> </a:t>
            </a:r>
            <a:r>
              <a:rPr dirty="0"/>
              <a:t>Новгород,</a:t>
            </a:r>
            <a:r>
              <a:rPr spc="-25" dirty="0"/>
              <a:t> </a:t>
            </a:r>
            <a:r>
              <a:rPr dirty="0"/>
              <a:t>202</a:t>
            </a:r>
            <a:r>
              <a:rPr lang="en-US" dirty="0"/>
              <a:t>5</a:t>
            </a:r>
            <a:r>
              <a:rPr spc="-55" dirty="0"/>
              <a:t> </a:t>
            </a:r>
            <a:r>
              <a:rPr spc="-25" dirty="0"/>
              <a:t>г.</a:t>
            </a:r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591AA212-B154-6C01-3A4E-16CBA263FD71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spc="-25" dirty="0"/>
              <a:t>25</a:t>
            </a:fld>
            <a:endParaRPr spc="-25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0E94E3-19CB-CDE0-6B28-9F169C1919FD}"/>
              </a:ext>
            </a:extLst>
          </p:cNvPr>
          <p:cNvSpPr txBox="1"/>
          <p:nvPr/>
        </p:nvSpPr>
        <p:spPr>
          <a:xfrm>
            <a:off x="330491" y="1066800"/>
            <a:ext cx="9155774" cy="7724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  <a:spcAft>
                <a:spcPts val="1000"/>
              </a:spcAft>
            </a:pPr>
            <a:r>
              <a:rPr lang="ru-RU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Изменим также шрифт. Его можно найти на том же сайте. </a:t>
            </a:r>
            <a:r>
              <a:rPr lang="ru-RU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Для примера будет использоваться такой шрифт: </a:t>
            </a:r>
            <a:r>
              <a:rPr lang="ru-RU" sz="1800" u="sng" dirty="0">
                <a:solidFill>
                  <a:srgbClr val="0000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https://fonts-online.ru/fonts/tetsuya-demo/download</a:t>
            </a:r>
            <a:endParaRPr lang="ru-RU" sz="20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6" name="object 4">
            <a:extLst>
              <a:ext uri="{FF2B5EF4-FFF2-40B4-BE49-F238E27FC236}">
                <a16:creationId xmlns:a16="http://schemas.microsoft.com/office/drawing/2014/main" id="{301CAEE8-DF66-6A24-C319-856FA1B228D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52145" y="220471"/>
            <a:ext cx="7146290" cy="4744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pc="-10" dirty="0"/>
              <a:t>Импорт шрифта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749EF11-242F-A96C-D16F-26783972A5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0800" y="2446649"/>
            <a:ext cx="5210199" cy="226124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114C083-4AFB-7201-616F-08466DD59C53}"/>
              </a:ext>
            </a:extLst>
          </p:cNvPr>
          <p:cNvSpPr txBox="1"/>
          <p:nvPr/>
        </p:nvSpPr>
        <p:spPr>
          <a:xfrm>
            <a:off x="330491" y="1922988"/>
            <a:ext cx="7075069" cy="417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ru-RU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Скачиваем его и переносим в созданную папку 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fonts</a:t>
            </a:r>
            <a:r>
              <a:rPr lang="ru-RU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55DF293-EF25-078A-7632-09D692B3500A}"/>
              </a:ext>
            </a:extLst>
          </p:cNvPr>
          <p:cNvSpPr txBox="1"/>
          <p:nvPr/>
        </p:nvSpPr>
        <p:spPr>
          <a:xfrm>
            <a:off x="352145" y="4806304"/>
            <a:ext cx="9134121" cy="11257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  <a:spcAft>
                <a:spcPts val="1000"/>
              </a:spcAft>
            </a:pPr>
            <a:r>
              <a:rPr lang="ru-RU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Сходу</a:t>
            </a:r>
            <a:r>
              <a:rPr lang="ru-RU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Unity </a:t>
            </a:r>
            <a:r>
              <a:rPr lang="ru-RU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не умеет работать с форматом данного файла, для этого</a:t>
            </a:r>
            <a:r>
              <a:rPr lang="ru-RU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нужно преобразовать его в нужный тип, чтобы тот мог использоваться в объектах типа </a:t>
            </a:r>
            <a:r>
              <a:rPr lang="en-US" sz="20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TextMeshPro</a:t>
            </a:r>
            <a:r>
              <a:rPr lang="ru-RU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01986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2F4278-C5D4-5E33-6C8E-CBDD88916F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4891ECA9-C8AF-25E9-33CD-D5618681D79F}"/>
              </a:ext>
            </a:extLst>
          </p:cNvPr>
          <p:cNvSpPr/>
          <p:nvPr/>
        </p:nvSpPr>
        <p:spPr>
          <a:xfrm>
            <a:off x="133350" y="110489"/>
            <a:ext cx="9439910" cy="864235"/>
          </a:xfrm>
          <a:custGeom>
            <a:avLst/>
            <a:gdLst/>
            <a:ahLst/>
            <a:cxnLst/>
            <a:rect l="l" t="t" r="r" b="b"/>
            <a:pathLst>
              <a:path w="9439910" h="864235">
                <a:moveTo>
                  <a:pt x="0" y="850391"/>
                </a:moveTo>
                <a:lnTo>
                  <a:pt x="9439656" y="850391"/>
                </a:lnTo>
              </a:path>
              <a:path w="9439910" h="864235">
                <a:moveTo>
                  <a:pt x="0" y="0"/>
                </a:moveTo>
                <a:lnTo>
                  <a:pt x="0" y="864107"/>
                </a:lnTo>
              </a:path>
            </a:pathLst>
          </a:custGeom>
          <a:ln w="38100">
            <a:solidFill>
              <a:srgbClr val="0969C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>
            <a:extLst>
              <a:ext uri="{FF2B5EF4-FFF2-40B4-BE49-F238E27FC236}">
                <a16:creationId xmlns:a16="http://schemas.microsoft.com/office/drawing/2014/main" id="{C6CA17C0-3A30-C345-6E6A-231251CA6083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2296" y="6030467"/>
            <a:ext cx="676656" cy="745235"/>
          </a:xfrm>
          <a:prstGeom prst="rect">
            <a:avLst/>
          </a:prstGeom>
        </p:spPr>
      </p:pic>
      <p:sp>
        <p:nvSpPr>
          <p:cNvPr id="6" name="object 6">
            <a:extLst>
              <a:ext uri="{FF2B5EF4-FFF2-40B4-BE49-F238E27FC236}">
                <a16:creationId xmlns:a16="http://schemas.microsoft.com/office/drawing/2014/main" id="{94649919-1467-16C1-2FA2-42A05EA87E85}"/>
              </a:ext>
            </a:extLst>
          </p:cNvPr>
          <p:cNvSpPr txBox="1">
            <a:spLocks noGrp="1"/>
          </p:cNvSpPr>
          <p:nvPr>
            <p:ph type="dt" sz="half" idx="6"/>
          </p:nvPr>
        </p:nvSpPr>
        <p:spPr>
          <a:xfrm>
            <a:off x="961136" y="6452203"/>
            <a:ext cx="1548130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Нижний</a:t>
            </a:r>
            <a:r>
              <a:rPr spc="-25" dirty="0"/>
              <a:t> </a:t>
            </a:r>
            <a:r>
              <a:rPr dirty="0"/>
              <a:t>Новгород,</a:t>
            </a:r>
            <a:r>
              <a:rPr spc="-25" dirty="0"/>
              <a:t> </a:t>
            </a:r>
            <a:r>
              <a:rPr dirty="0"/>
              <a:t>202</a:t>
            </a:r>
            <a:r>
              <a:rPr lang="en-US" dirty="0"/>
              <a:t>5</a:t>
            </a:r>
            <a:r>
              <a:rPr spc="-55" dirty="0"/>
              <a:t> </a:t>
            </a:r>
            <a:r>
              <a:rPr spc="-25" dirty="0"/>
              <a:t>г.</a:t>
            </a:r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FC6DA0BC-D048-70F0-FA0D-2685EEB4BE4F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spc="-25" dirty="0"/>
              <a:t>26</a:t>
            </a:fld>
            <a:endParaRPr spc="-25" dirty="0"/>
          </a:p>
        </p:txBody>
      </p:sp>
      <p:sp>
        <p:nvSpPr>
          <p:cNvPr id="16" name="object 4">
            <a:extLst>
              <a:ext uri="{FF2B5EF4-FFF2-40B4-BE49-F238E27FC236}">
                <a16:creationId xmlns:a16="http://schemas.microsoft.com/office/drawing/2014/main" id="{5756813A-A9F0-0BFB-7004-3AD5434DF08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52145" y="220471"/>
            <a:ext cx="7146290" cy="4744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pc="-10" dirty="0"/>
              <a:t>Импорт шрифта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0956F5D-10C4-5275-56AF-8BD3479ACF58}"/>
              </a:ext>
            </a:extLst>
          </p:cNvPr>
          <p:cNvSpPr txBox="1"/>
          <p:nvPr/>
        </p:nvSpPr>
        <p:spPr>
          <a:xfrm>
            <a:off x="705979" y="993012"/>
            <a:ext cx="8666621" cy="9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ru-RU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Чтобы преобразовать формат в нужный тип, переходим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20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Window -&gt; </a:t>
            </a:r>
            <a:r>
              <a:rPr lang="en-US" sz="20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TextMeshPro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-&gt; Font Asser Creator</a:t>
            </a:r>
            <a:r>
              <a:rPr lang="ru-RU" sz="20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D8CC4A5-B700-4FF0-97A9-6551041AF8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9076" y="2026568"/>
            <a:ext cx="5940425" cy="342074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464AD6F-E466-AF59-AA17-F985DAF13150}"/>
              </a:ext>
            </a:extLst>
          </p:cNvPr>
          <p:cNvSpPr txBox="1"/>
          <p:nvPr/>
        </p:nvSpPr>
        <p:spPr>
          <a:xfrm>
            <a:off x="771880" y="5472829"/>
            <a:ext cx="8448320" cy="4255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ru-RU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 появившимся окне перетаскиваем наш файл в поле </a:t>
            </a:r>
            <a:r>
              <a:rPr lang="en-US" sz="20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Source Font File</a:t>
            </a:r>
            <a:r>
              <a:rPr lang="ru-RU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75660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BEF6E2-2961-B7A6-B8B7-8E15255B74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D3DAC40D-4BB0-1D01-03B8-3A28C74EB7BC}"/>
              </a:ext>
            </a:extLst>
          </p:cNvPr>
          <p:cNvSpPr/>
          <p:nvPr/>
        </p:nvSpPr>
        <p:spPr>
          <a:xfrm>
            <a:off x="133350" y="110489"/>
            <a:ext cx="9439910" cy="864235"/>
          </a:xfrm>
          <a:custGeom>
            <a:avLst/>
            <a:gdLst/>
            <a:ahLst/>
            <a:cxnLst/>
            <a:rect l="l" t="t" r="r" b="b"/>
            <a:pathLst>
              <a:path w="9439910" h="864235">
                <a:moveTo>
                  <a:pt x="0" y="850391"/>
                </a:moveTo>
                <a:lnTo>
                  <a:pt x="9439656" y="850391"/>
                </a:lnTo>
              </a:path>
              <a:path w="9439910" h="864235">
                <a:moveTo>
                  <a:pt x="0" y="0"/>
                </a:moveTo>
                <a:lnTo>
                  <a:pt x="0" y="864107"/>
                </a:lnTo>
              </a:path>
            </a:pathLst>
          </a:custGeom>
          <a:ln w="38100">
            <a:solidFill>
              <a:srgbClr val="0969C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>
            <a:extLst>
              <a:ext uri="{FF2B5EF4-FFF2-40B4-BE49-F238E27FC236}">
                <a16:creationId xmlns:a16="http://schemas.microsoft.com/office/drawing/2014/main" id="{46B7BE86-5220-F27E-A4DC-B7FA02D84759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2296" y="6030467"/>
            <a:ext cx="676656" cy="745235"/>
          </a:xfrm>
          <a:prstGeom prst="rect">
            <a:avLst/>
          </a:prstGeom>
        </p:spPr>
      </p:pic>
      <p:sp>
        <p:nvSpPr>
          <p:cNvPr id="6" name="object 6">
            <a:extLst>
              <a:ext uri="{FF2B5EF4-FFF2-40B4-BE49-F238E27FC236}">
                <a16:creationId xmlns:a16="http://schemas.microsoft.com/office/drawing/2014/main" id="{AC499635-2021-FF8A-C65D-60CEC1A521A4}"/>
              </a:ext>
            </a:extLst>
          </p:cNvPr>
          <p:cNvSpPr txBox="1">
            <a:spLocks noGrp="1"/>
          </p:cNvSpPr>
          <p:nvPr>
            <p:ph type="dt" sz="half" idx="6"/>
          </p:nvPr>
        </p:nvSpPr>
        <p:spPr>
          <a:xfrm>
            <a:off x="961136" y="6452203"/>
            <a:ext cx="1548130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Нижний</a:t>
            </a:r>
            <a:r>
              <a:rPr spc="-25" dirty="0"/>
              <a:t> </a:t>
            </a:r>
            <a:r>
              <a:rPr dirty="0"/>
              <a:t>Новгород,</a:t>
            </a:r>
            <a:r>
              <a:rPr spc="-25" dirty="0"/>
              <a:t> </a:t>
            </a:r>
            <a:r>
              <a:rPr dirty="0"/>
              <a:t>202</a:t>
            </a:r>
            <a:r>
              <a:rPr lang="en-US" dirty="0"/>
              <a:t>5</a:t>
            </a:r>
            <a:r>
              <a:rPr spc="-55" dirty="0"/>
              <a:t> </a:t>
            </a:r>
            <a:r>
              <a:rPr spc="-25" dirty="0"/>
              <a:t>г.</a:t>
            </a:r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73165FF4-4E8D-D4CC-97BA-BD650FB74B36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spc="-25" dirty="0"/>
              <a:t>27</a:t>
            </a:fld>
            <a:endParaRPr spc="-25" dirty="0"/>
          </a:p>
        </p:txBody>
      </p:sp>
      <p:sp>
        <p:nvSpPr>
          <p:cNvPr id="16" name="object 4">
            <a:extLst>
              <a:ext uri="{FF2B5EF4-FFF2-40B4-BE49-F238E27FC236}">
                <a16:creationId xmlns:a16="http://schemas.microsoft.com/office/drawing/2014/main" id="{721F9FE3-C7F8-01AC-F527-03921E2766A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52145" y="220471"/>
            <a:ext cx="7146290" cy="4744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pc="-10" dirty="0"/>
              <a:t>Импорт шрифта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8807595-4858-647E-0217-CD8B479BF7AB}"/>
              </a:ext>
            </a:extLst>
          </p:cNvPr>
          <p:cNvSpPr txBox="1"/>
          <p:nvPr/>
        </p:nvSpPr>
        <p:spPr>
          <a:xfrm>
            <a:off x="705977" y="1110726"/>
            <a:ext cx="8666621" cy="417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ru-RU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Затем нажимаем </a:t>
            </a:r>
            <a:r>
              <a:rPr lang="en-US" sz="20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Generate Font Atlas</a:t>
            </a:r>
            <a:r>
              <a:rPr lang="ru-RU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а после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 </a:t>
            </a:r>
            <a:r>
              <a:rPr lang="en-US" sz="2000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</a:t>
            </a:r>
            <a:r>
              <a:rPr lang="en-US" sz="20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ave</a:t>
            </a:r>
            <a:r>
              <a:rPr lang="ru-RU" sz="20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ru-RU" sz="20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F59CA26-1333-73BE-C29A-A21AEF6B71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5637" y="1580421"/>
            <a:ext cx="5474726" cy="4578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7945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45B7E3-6D05-6FFC-8A4B-C12968AE38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107009D2-6E43-8355-D43E-CFAFCEE1A11C}"/>
              </a:ext>
            </a:extLst>
          </p:cNvPr>
          <p:cNvSpPr/>
          <p:nvPr/>
        </p:nvSpPr>
        <p:spPr>
          <a:xfrm>
            <a:off x="133350" y="110489"/>
            <a:ext cx="9439910" cy="864235"/>
          </a:xfrm>
          <a:custGeom>
            <a:avLst/>
            <a:gdLst/>
            <a:ahLst/>
            <a:cxnLst/>
            <a:rect l="l" t="t" r="r" b="b"/>
            <a:pathLst>
              <a:path w="9439910" h="864235">
                <a:moveTo>
                  <a:pt x="0" y="850391"/>
                </a:moveTo>
                <a:lnTo>
                  <a:pt x="9439656" y="850391"/>
                </a:lnTo>
              </a:path>
              <a:path w="9439910" h="864235">
                <a:moveTo>
                  <a:pt x="0" y="0"/>
                </a:moveTo>
                <a:lnTo>
                  <a:pt x="0" y="864107"/>
                </a:lnTo>
              </a:path>
            </a:pathLst>
          </a:custGeom>
          <a:ln w="38100">
            <a:solidFill>
              <a:srgbClr val="0969C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>
            <a:extLst>
              <a:ext uri="{FF2B5EF4-FFF2-40B4-BE49-F238E27FC236}">
                <a16:creationId xmlns:a16="http://schemas.microsoft.com/office/drawing/2014/main" id="{F1A8A5C7-B491-1EE8-A383-E1DE7468580D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2296" y="6030467"/>
            <a:ext cx="676656" cy="745235"/>
          </a:xfrm>
          <a:prstGeom prst="rect">
            <a:avLst/>
          </a:prstGeom>
        </p:spPr>
      </p:pic>
      <p:sp>
        <p:nvSpPr>
          <p:cNvPr id="6" name="object 6">
            <a:extLst>
              <a:ext uri="{FF2B5EF4-FFF2-40B4-BE49-F238E27FC236}">
                <a16:creationId xmlns:a16="http://schemas.microsoft.com/office/drawing/2014/main" id="{2C48A6F3-E751-0F5E-4196-177348A0E84B}"/>
              </a:ext>
            </a:extLst>
          </p:cNvPr>
          <p:cNvSpPr txBox="1">
            <a:spLocks noGrp="1"/>
          </p:cNvSpPr>
          <p:nvPr>
            <p:ph type="dt" sz="half" idx="6"/>
          </p:nvPr>
        </p:nvSpPr>
        <p:spPr>
          <a:xfrm>
            <a:off x="961136" y="6452203"/>
            <a:ext cx="1548130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Нижний</a:t>
            </a:r>
            <a:r>
              <a:rPr spc="-25" dirty="0"/>
              <a:t> </a:t>
            </a:r>
            <a:r>
              <a:rPr dirty="0"/>
              <a:t>Новгород,</a:t>
            </a:r>
            <a:r>
              <a:rPr spc="-25" dirty="0"/>
              <a:t> </a:t>
            </a:r>
            <a:r>
              <a:rPr dirty="0"/>
              <a:t>202</a:t>
            </a:r>
            <a:r>
              <a:rPr lang="en-US" dirty="0"/>
              <a:t>5</a:t>
            </a:r>
            <a:r>
              <a:rPr spc="-55" dirty="0"/>
              <a:t> </a:t>
            </a:r>
            <a:r>
              <a:rPr spc="-25" dirty="0"/>
              <a:t>г.</a:t>
            </a:r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2F19258B-DF1C-8315-FA21-F513B500E809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spc="-25" dirty="0"/>
              <a:t>28</a:t>
            </a:fld>
            <a:endParaRPr spc="-25" dirty="0"/>
          </a:p>
        </p:txBody>
      </p:sp>
      <p:sp>
        <p:nvSpPr>
          <p:cNvPr id="16" name="object 4">
            <a:extLst>
              <a:ext uri="{FF2B5EF4-FFF2-40B4-BE49-F238E27FC236}">
                <a16:creationId xmlns:a16="http://schemas.microsoft.com/office/drawing/2014/main" id="{A658ED91-BF34-F653-A56B-6B8D24B6F03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52145" y="220471"/>
            <a:ext cx="7146290" cy="4744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pc="-10" dirty="0"/>
              <a:t>Импорт шрифта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D61FD1D-FC3C-BB5B-B003-BEFBFD72BC1B}"/>
              </a:ext>
            </a:extLst>
          </p:cNvPr>
          <p:cNvSpPr txBox="1"/>
          <p:nvPr/>
        </p:nvSpPr>
        <p:spPr>
          <a:xfrm>
            <a:off x="705977" y="1110726"/>
            <a:ext cx="8666621" cy="779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  <a:spcAft>
                <a:spcPts val="1000"/>
              </a:spcAft>
            </a:pPr>
            <a:r>
              <a:rPr lang="ru-RU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И уже сгенерированный файл можно перетаскивать во все компоненты, в которых присутствует </a:t>
            </a:r>
            <a:r>
              <a:rPr lang="en-US" sz="20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Text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ru-RU" sz="20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8359F11-EE22-6515-383A-D0A14FD22D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07042" y="2030635"/>
            <a:ext cx="6891916" cy="3912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5890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8FE3A5-D4A2-31F2-71DE-12C351A336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AADE8398-DB20-11F9-43AC-E5B708438087}"/>
              </a:ext>
            </a:extLst>
          </p:cNvPr>
          <p:cNvSpPr/>
          <p:nvPr/>
        </p:nvSpPr>
        <p:spPr>
          <a:xfrm>
            <a:off x="133350" y="110489"/>
            <a:ext cx="9439910" cy="864235"/>
          </a:xfrm>
          <a:custGeom>
            <a:avLst/>
            <a:gdLst/>
            <a:ahLst/>
            <a:cxnLst/>
            <a:rect l="l" t="t" r="r" b="b"/>
            <a:pathLst>
              <a:path w="9439910" h="864235">
                <a:moveTo>
                  <a:pt x="0" y="850391"/>
                </a:moveTo>
                <a:lnTo>
                  <a:pt x="9439656" y="850391"/>
                </a:lnTo>
              </a:path>
              <a:path w="9439910" h="864235">
                <a:moveTo>
                  <a:pt x="0" y="0"/>
                </a:moveTo>
                <a:lnTo>
                  <a:pt x="0" y="864107"/>
                </a:lnTo>
              </a:path>
            </a:pathLst>
          </a:custGeom>
          <a:ln w="38100">
            <a:solidFill>
              <a:srgbClr val="0969C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>
            <a:extLst>
              <a:ext uri="{FF2B5EF4-FFF2-40B4-BE49-F238E27FC236}">
                <a16:creationId xmlns:a16="http://schemas.microsoft.com/office/drawing/2014/main" id="{BDDBBE79-B04D-E919-FEF0-84A7857349F0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2296" y="6030467"/>
            <a:ext cx="676656" cy="745235"/>
          </a:xfrm>
          <a:prstGeom prst="rect">
            <a:avLst/>
          </a:prstGeom>
        </p:spPr>
      </p:pic>
      <p:sp>
        <p:nvSpPr>
          <p:cNvPr id="6" name="object 6">
            <a:extLst>
              <a:ext uri="{FF2B5EF4-FFF2-40B4-BE49-F238E27FC236}">
                <a16:creationId xmlns:a16="http://schemas.microsoft.com/office/drawing/2014/main" id="{643CC040-4817-D826-F330-13A09E2A9766}"/>
              </a:ext>
            </a:extLst>
          </p:cNvPr>
          <p:cNvSpPr txBox="1">
            <a:spLocks noGrp="1"/>
          </p:cNvSpPr>
          <p:nvPr>
            <p:ph type="dt" sz="half" idx="6"/>
          </p:nvPr>
        </p:nvSpPr>
        <p:spPr>
          <a:xfrm>
            <a:off x="961136" y="6452203"/>
            <a:ext cx="1548130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Нижний</a:t>
            </a:r>
            <a:r>
              <a:rPr spc="-25" dirty="0"/>
              <a:t> </a:t>
            </a:r>
            <a:r>
              <a:rPr dirty="0"/>
              <a:t>Новгород,</a:t>
            </a:r>
            <a:r>
              <a:rPr spc="-25" dirty="0"/>
              <a:t> </a:t>
            </a:r>
            <a:r>
              <a:rPr dirty="0"/>
              <a:t>202</a:t>
            </a:r>
            <a:r>
              <a:rPr lang="en-US" dirty="0"/>
              <a:t>5</a:t>
            </a:r>
            <a:r>
              <a:rPr spc="-55" dirty="0"/>
              <a:t> </a:t>
            </a:r>
            <a:r>
              <a:rPr spc="-25" dirty="0"/>
              <a:t>г.</a:t>
            </a:r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ABEC4116-0688-41B7-133F-CB6A02325185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spc="-25" dirty="0"/>
              <a:t>29</a:t>
            </a:fld>
            <a:endParaRPr spc="-25" dirty="0"/>
          </a:p>
        </p:txBody>
      </p:sp>
      <p:sp>
        <p:nvSpPr>
          <p:cNvPr id="16" name="object 4">
            <a:extLst>
              <a:ext uri="{FF2B5EF4-FFF2-40B4-BE49-F238E27FC236}">
                <a16:creationId xmlns:a16="http://schemas.microsoft.com/office/drawing/2014/main" id="{5407D11C-A4F4-CE27-AAB7-F49FCA1003C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52145" y="220471"/>
            <a:ext cx="7146290" cy="4744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pc="-10" dirty="0"/>
              <a:t>Импорт шрифта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04B2FB-3FBF-5B6D-7B2F-EB27DE7ED2DF}"/>
              </a:ext>
            </a:extLst>
          </p:cNvPr>
          <p:cNvSpPr txBox="1"/>
          <p:nvPr/>
        </p:nvSpPr>
        <p:spPr>
          <a:xfrm>
            <a:off x="705977" y="1110726"/>
            <a:ext cx="8666621" cy="779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  <a:spcAft>
                <a:spcPts val="1000"/>
              </a:spcAft>
            </a:pPr>
            <a:r>
              <a:rPr lang="ru-RU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И уже сгенерированный файл можно перетаскивать во все компоненты, в которых присутствует </a:t>
            </a:r>
            <a:r>
              <a:rPr lang="en-US" sz="20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Text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ru-RU" sz="20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0151501-72CA-348C-02C4-9B0075A75A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07042" y="2030635"/>
            <a:ext cx="6891916" cy="3912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4245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BB1284-8684-FD37-223F-F654DF07D7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E13DE16C-C7AD-20BB-C86A-2BC37ABD545E}"/>
              </a:ext>
            </a:extLst>
          </p:cNvPr>
          <p:cNvSpPr/>
          <p:nvPr/>
        </p:nvSpPr>
        <p:spPr>
          <a:xfrm>
            <a:off x="133350" y="110489"/>
            <a:ext cx="9439910" cy="864235"/>
          </a:xfrm>
          <a:custGeom>
            <a:avLst/>
            <a:gdLst/>
            <a:ahLst/>
            <a:cxnLst/>
            <a:rect l="l" t="t" r="r" b="b"/>
            <a:pathLst>
              <a:path w="9439910" h="864235">
                <a:moveTo>
                  <a:pt x="0" y="850391"/>
                </a:moveTo>
                <a:lnTo>
                  <a:pt x="9439656" y="850391"/>
                </a:lnTo>
              </a:path>
              <a:path w="9439910" h="864235">
                <a:moveTo>
                  <a:pt x="0" y="0"/>
                </a:moveTo>
                <a:lnTo>
                  <a:pt x="0" y="864107"/>
                </a:lnTo>
              </a:path>
            </a:pathLst>
          </a:custGeom>
          <a:ln w="38100">
            <a:solidFill>
              <a:srgbClr val="0969C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>
            <a:extLst>
              <a:ext uri="{FF2B5EF4-FFF2-40B4-BE49-F238E27FC236}">
                <a16:creationId xmlns:a16="http://schemas.microsoft.com/office/drawing/2014/main" id="{5CB4BD2D-A064-8305-4A77-B1A5DF766260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2296" y="6030467"/>
            <a:ext cx="676656" cy="745235"/>
          </a:xfrm>
          <a:prstGeom prst="rect">
            <a:avLst/>
          </a:prstGeom>
        </p:spPr>
      </p:pic>
      <p:sp>
        <p:nvSpPr>
          <p:cNvPr id="4" name="object 4">
            <a:extLst>
              <a:ext uri="{FF2B5EF4-FFF2-40B4-BE49-F238E27FC236}">
                <a16:creationId xmlns:a16="http://schemas.microsoft.com/office/drawing/2014/main" id="{C819EB5F-AD49-54A0-8EEF-955192B9B16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52145" y="220471"/>
            <a:ext cx="7146290" cy="4744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pc="-10" dirty="0"/>
              <a:t>Задний фон</a:t>
            </a: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B14BF6D9-56D5-1107-4482-30E2E04E15D7}"/>
              </a:ext>
            </a:extLst>
          </p:cNvPr>
          <p:cNvSpPr txBox="1">
            <a:spLocks noGrp="1"/>
          </p:cNvSpPr>
          <p:nvPr>
            <p:ph type="dt" sz="half" idx="6"/>
          </p:nvPr>
        </p:nvSpPr>
        <p:spPr>
          <a:xfrm>
            <a:off x="961136" y="6452203"/>
            <a:ext cx="1548130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Нижний</a:t>
            </a:r>
            <a:r>
              <a:rPr spc="-25" dirty="0"/>
              <a:t> </a:t>
            </a:r>
            <a:r>
              <a:rPr dirty="0"/>
              <a:t>Новгород,</a:t>
            </a:r>
            <a:r>
              <a:rPr spc="-25" dirty="0"/>
              <a:t> </a:t>
            </a:r>
            <a:r>
              <a:rPr dirty="0"/>
              <a:t>202</a:t>
            </a:r>
            <a:r>
              <a:rPr lang="en-US" dirty="0"/>
              <a:t>5</a:t>
            </a:r>
            <a:r>
              <a:rPr spc="-55" dirty="0"/>
              <a:t> </a:t>
            </a:r>
            <a:r>
              <a:rPr spc="-25" dirty="0"/>
              <a:t>г.</a:t>
            </a:r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96A662BA-8569-289B-1D3C-2C836E08E916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spc="-25" dirty="0"/>
              <a:t>3</a:t>
            </a:fld>
            <a:endParaRPr spc="-25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F76480-9C9B-8AF7-F22C-D493068C0A60}"/>
              </a:ext>
            </a:extLst>
          </p:cNvPr>
          <p:cNvSpPr txBox="1"/>
          <p:nvPr/>
        </p:nvSpPr>
        <p:spPr>
          <a:xfrm>
            <a:off x="133350" y="1084706"/>
            <a:ext cx="9439910" cy="779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  <a:spcAft>
                <a:spcPts val="1000"/>
              </a:spcAft>
            </a:pPr>
            <a:r>
              <a:rPr lang="ru-RU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Первым делом создадим новый проект, в который добавим 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UI</a:t>
            </a:r>
            <a:r>
              <a:rPr lang="ru-RU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объекты (заголовок, кнопку и изображение)</a:t>
            </a:r>
            <a:r>
              <a:rPr lang="ru-RU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ru-RU" sz="20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D114D8FA-0223-067C-131C-AB2F329016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8716" y="1905395"/>
            <a:ext cx="4849178" cy="4294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3415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DF6C6C-DFD0-8F24-E8AD-A49D14DF11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39B0E468-3A58-8D1A-4B56-02CD6D34068A}"/>
              </a:ext>
            </a:extLst>
          </p:cNvPr>
          <p:cNvSpPr/>
          <p:nvPr/>
        </p:nvSpPr>
        <p:spPr>
          <a:xfrm>
            <a:off x="133350" y="110489"/>
            <a:ext cx="9439910" cy="864235"/>
          </a:xfrm>
          <a:custGeom>
            <a:avLst/>
            <a:gdLst/>
            <a:ahLst/>
            <a:cxnLst/>
            <a:rect l="l" t="t" r="r" b="b"/>
            <a:pathLst>
              <a:path w="9439910" h="864235">
                <a:moveTo>
                  <a:pt x="0" y="850391"/>
                </a:moveTo>
                <a:lnTo>
                  <a:pt x="9439656" y="850391"/>
                </a:lnTo>
              </a:path>
              <a:path w="9439910" h="864235">
                <a:moveTo>
                  <a:pt x="0" y="0"/>
                </a:moveTo>
                <a:lnTo>
                  <a:pt x="0" y="864107"/>
                </a:lnTo>
              </a:path>
            </a:pathLst>
          </a:custGeom>
          <a:ln w="38100">
            <a:solidFill>
              <a:srgbClr val="0969CD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pic>
        <p:nvPicPr>
          <p:cNvPr id="3" name="object 3">
            <a:extLst>
              <a:ext uri="{FF2B5EF4-FFF2-40B4-BE49-F238E27FC236}">
                <a16:creationId xmlns:a16="http://schemas.microsoft.com/office/drawing/2014/main" id="{68A62515-D473-EA29-2131-9368D5796604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2296" y="6030467"/>
            <a:ext cx="676656" cy="745235"/>
          </a:xfrm>
          <a:prstGeom prst="rect">
            <a:avLst/>
          </a:prstGeom>
        </p:spPr>
      </p:pic>
      <p:sp>
        <p:nvSpPr>
          <p:cNvPr id="4" name="object 4">
            <a:extLst>
              <a:ext uri="{FF2B5EF4-FFF2-40B4-BE49-F238E27FC236}">
                <a16:creationId xmlns:a16="http://schemas.microsoft.com/office/drawing/2014/main" id="{D96F1F7E-ABA6-3B54-B137-0AFE9418D2F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52145" y="220471"/>
            <a:ext cx="7146290" cy="4744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pc="-10" dirty="0"/>
              <a:t>Задний фон</a:t>
            </a: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4C8F2533-33D3-E493-7CE7-C0459F437208}"/>
              </a:ext>
            </a:extLst>
          </p:cNvPr>
          <p:cNvSpPr txBox="1">
            <a:spLocks noGrp="1"/>
          </p:cNvSpPr>
          <p:nvPr>
            <p:ph type="dt" sz="half" idx="6"/>
          </p:nvPr>
        </p:nvSpPr>
        <p:spPr>
          <a:xfrm>
            <a:off x="961136" y="6452203"/>
            <a:ext cx="1548130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Нижний</a:t>
            </a:r>
            <a:r>
              <a:rPr spc="-25" dirty="0"/>
              <a:t> </a:t>
            </a:r>
            <a:r>
              <a:rPr dirty="0"/>
              <a:t>Новгород,</a:t>
            </a:r>
            <a:r>
              <a:rPr spc="-25" dirty="0"/>
              <a:t> </a:t>
            </a:r>
            <a:r>
              <a:rPr dirty="0"/>
              <a:t>202</a:t>
            </a:r>
            <a:r>
              <a:rPr lang="en-US" dirty="0"/>
              <a:t>5</a:t>
            </a:r>
            <a:r>
              <a:rPr spc="-55" dirty="0"/>
              <a:t> </a:t>
            </a:r>
            <a:r>
              <a:rPr spc="-25" dirty="0"/>
              <a:t>г.</a:t>
            </a:r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FCCAD117-F6B1-97E1-7609-7B07B1C8CF40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spc="-25" dirty="0"/>
              <a:t>4</a:t>
            </a:fld>
            <a:endParaRPr spc="-25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80D7F3-0DB5-282C-4D70-165D8BE8D6C9}"/>
              </a:ext>
            </a:extLst>
          </p:cNvPr>
          <p:cNvSpPr txBox="1"/>
          <p:nvPr/>
        </p:nvSpPr>
        <p:spPr>
          <a:xfrm>
            <a:off x="133350" y="1434393"/>
            <a:ext cx="4426458" cy="4316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  <a:spcAft>
                <a:spcPts val="1000"/>
              </a:spcAft>
            </a:pPr>
            <a:r>
              <a:rPr lang="ru-RU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Д</a:t>
            </a:r>
            <a:r>
              <a:rPr lang="ru-RU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ля того, чтобы изменить фон приложения, достаточно перейти в иерархию к нашей камере и в инспекторе выбрать цвет, который вам больше нравится.</a:t>
            </a:r>
          </a:p>
          <a:p>
            <a:pPr algn="just">
              <a:lnSpc>
                <a:spcPct val="115000"/>
              </a:lnSpc>
              <a:spcAft>
                <a:spcPts val="1000"/>
              </a:spcAft>
            </a:pPr>
            <a:endParaRPr lang="ru-RU" sz="20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spcAft>
                <a:spcPts val="1000"/>
              </a:spcAft>
            </a:pPr>
            <a:r>
              <a:rPr lang="ru-RU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Таким же образом можно изменить цвета практически всех 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UI </a:t>
            </a:r>
            <a:r>
              <a:rPr lang="ru-RU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объектов, самое главное, чтобы на объекте присутствовал компонент </a:t>
            </a:r>
            <a:r>
              <a:rPr lang="en-US" sz="20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Image</a:t>
            </a:r>
            <a:r>
              <a:rPr lang="ru-RU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ru-RU" sz="20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spcAft>
                <a:spcPts val="1000"/>
              </a:spcAft>
            </a:pPr>
            <a:endParaRPr lang="ru-RU" sz="20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4F1682F2-A31C-DD1E-E925-F57EFEF9F5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4423" y="1463241"/>
            <a:ext cx="4691842" cy="3931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5869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12F3CD-7B00-AFA3-F147-7F6DFF7A25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004336BE-453B-DF83-AB49-D7B49A905882}"/>
              </a:ext>
            </a:extLst>
          </p:cNvPr>
          <p:cNvSpPr/>
          <p:nvPr/>
        </p:nvSpPr>
        <p:spPr>
          <a:xfrm>
            <a:off x="133350" y="110489"/>
            <a:ext cx="9439910" cy="864235"/>
          </a:xfrm>
          <a:custGeom>
            <a:avLst/>
            <a:gdLst/>
            <a:ahLst/>
            <a:cxnLst/>
            <a:rect l="l" t="t" r="r" b="b"/>
            <a:pathLst>
              <a:path w="9439910" h="864235">
                <a:moveTo>
                  <a:pt x="0" y="850391"/>
                </a:moveTo>
                <a:lnTo>
                  <a:pt x="9439656" y="850391"/>
                </a:lnTo>
              </a:path>
              <a:path w="9439910" h="864235">
                <a:moveTo>
                  <a:pt x="0" y="0"/>
                </a:moveTo>
                <a:lnTo>
                  <a:pt x="0" y="864107"/>
                </a:lnTo>
              </a:path>
            </a:pathLst>
          </a:custGeom>
          <a:ln w="38100">
            <a:solidFill>
              <a:srgbClr val="0969CD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pic>
        <p:nvPicPr>
          <p:cNvPr id="3" name="object 3">
            <a:extLst>
              <a:ext uri="{FF2B5EF4-FFF2-40B4-BE49-F238E27FC236}">
                <a16:creationId xmlns:a16="http://schemas.microsoft.com/office/drawing/2014/main" id="{F1A9CA0D-E483-C22E-B3C5-DC6CAE87F81A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2296" y="6030467"/>
            <a:ext cx="676656" cy="745235"/>
          </a:xfrm>
          <a:prstGeom prst="rect">
            <a:avLst/>
          </a:prstGeom>
        </p:spPr>
      </p:pic>
      <p:sp>
        <p:nvSpPr>
          <p:cNvPr id="4" name="object 4">
            <a:extLst>
              <a:ext uri="{FF2B5EF4-FFF2-40B4-BE49-F238E27FC236}">
                <a16:creationId xmlns:a16="http://schemas.microsoft.com/office/drawing/2014/main" id="{B969F854-5EAB-F3EA-7510-81C501B58FA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52145" y="220471"/>
            <a:ext cx="7146290" cy="4744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pc="-10" dirty="0"/>
              <a:t>Компонент </a:t>
            </a:r>
            <a:r>
              <a:rPr lang="en-US" spc="-10" dirty="0"/>
              <a:t>Image</a:t>
            </a:r>
            <a:endParaRPr lang="ru-RU" spc="-10" dirty="0"/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35D62400-798D-6A65-928C-375065873DE8}"/>
              </a:ext>
            </a:extLst>
          </p:cNvPr>
          <p:cNvSpPr txBox="1">
            <a:spLocks noGrp="1"/>
          </p:cNvSpPr>
          <p:nvPr>
            <p:ph type="dt" sz="half" idx="6"/>
          </p:nvPr>
        </p:nvSpPr>
        <p:spPr>
          <a:xfrm>
            <a:off x="961136" y="6452203"/>
            <a:ext cx="1548130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Нижний</a:t>
            </a:r>
            <a:r>
              <a:rPr spc="-25" dirty="0"/>
              <a:t> </a:t>
            </a:r>
            <a:r>
              <a:rPr dirty="0"/>
              <a:t>Новгород,</a:t>
            </a:r>
            <a:r>
              <a:rPr spc="-25" dirty="0"/>
              <a:t> </a:t>
            </a:r>
            <a:r>
              <a:rPr dirty="0"/>
              <a:t>202</a:t>
            </a:r>
            <a:r>
              <a:rPr lang="en-US" dirty="0"/>
              <a:t>5</a:t>
            </a:r>
            <a:r>
              <a:rPr spc="-55" dirty="0"/>
              <a:t> </a:t>
            </a:r>
            <a:r>
              <a:rPr spc="-25" dirty="0"/>
              <a:t>г.</a:t>
            </a:r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EB39B3C8-7EDD-09E5-7FF9-F8FF51581988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spc="-25" dirty="0"/>
              <a:t>5</a:t>
            </a:fld>
            <a:endParaRPr spc="-25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6531E9-0DAA-B9BB-7BA0-002ED80708F4}"/>
              </a:ext>
            </a:extLst>
          </p:cNvPr>
          <p:cNvSpPr txBox="1"/>
          <p:nvPr/>
        </p:nvSpPr>
        <p:spPr>
          <a:xfrm>
            <a:off x="133350" y="1084706"/>
            <a:ext cx="9439910" cy="779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  <a:spcAft>
                <a:spcPts val="1000"/>
              </a:spcAft>
            </a:pPr>
            <a:r>
              <a:rPr lang="ru-RU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Для загрузки наших собственный изображений в проект создадим папку 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Images </a:t>
            </a:r>
            <a:r>
              <a:rPr lang="ru-RU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и перетащим (</a:t>
            </a: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Drag-and-drop</a:t>
            </a:r>
            <a:r>
              <a:rPr lang="ru-RU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ru-RU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наши файлы прямо в эту папку</a:t>
            </a:r>
            <a:r>
              <a:rPr lang="ru-RU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ru-RU" sz="20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65FE30AB-2804-2A93-F7FF-47F6F4D641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9048" y="2250926"/>
            <a:ext cx="7647903" cy="3380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7089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2A935B-6733-ADDA-A7FA-60ACBF984C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AB49C315-1ADB-16FA-7F28-12B4563CFA0A}"/>
              </a:ext>
            </a:extLst>
          </p:cNvPr>
          <p:cNvSpPr/>
          <p:nvPr/>
        </p:nvSpPr>
        <p:spPr>
          <a:xfrm>
            <a:off x="133350" y="110489"/>
            <a:ext cx="9439910" cy="864235"/>
          </a:xfrm>
          <a:custGeom>
            <a:avLst/>
            <a:gdLst/>
            <a:ahLst/>
            <a:cxnLst/>
            <a:rect l="l" t="t" r="r" b="b"/>
            <a:pathLst>
              <a:path w="9439910" h="864235">
                <a:moveTo>
                  <a:pt x="0" y="850391"/>
                </a:moveTo>
                <a:lnTo>
                  <a:pt x="9439656" y="850391"/>
                </a:lnTo>
              </a:path>
              <a:path w="9439910" h="864235">
                <a:moveTo>
                  <a:pt x="0" y="0"/>
                </a:moveTo>
                <a:lnTo>
                  <a:pt x="0" y="864107"/>
                </a:lnTo>
              </a:path>
            </a:pathLst>
          </a:custGeom>
          <a:ln w="38100">
            <a:solidFill>
              <a:srgbClr val="0969CD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pic>
        <p:nvPicPr>
          <p:cNvPr id="3" name="object 3">
            <a:extLst>
              <a:ext uri="{FF2B5EF4-FFF2-40B4-BE49-F238E27FC236}">
                <a16:creationId xmlns:a16="http://schemas.microsoft.com/office/drawing/2014/main" id="{6F424610-7AAC-6CB1-C673-03CAA67236F2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2296" y="6030467"/>
            <a:ext cx="676656" cy="745235"/>
          </a:xfrm>
          <a:prstGeom prst="rect">
            <a:avLst/>
          </a:prstGeom>
        </p:spPr>
      </p:pic>
      <p:sp>
        <p:nvSpPr>
          <p:cNvPr id="4" name="object 4">
            <a:extLst>
              <a:ext uri="{FF2B5EF4-FFF2-40B4-BE49-F238E27FC236}">
                <a16:creationId xmlns:a16="http://schemas.microsoft.com/office/drawing/2014/main" id="{1A8A2ED6-BBE8-4F52-FE7C-C8975C10568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52145" y="220471"/>
            <a:ext cx="7146290" cy="4744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pc="-10" dirty="0"/>
              <a:t>Компонент </a:t>
            </a:r>
            <a:r>
              <a:rPr lang="en-US" spc="-10" dirty="0"/>
              <a:t>Image</a:t>
            </a:r>
            <a:endParaRPr lang="ru-RU" spc="-10" dirty="0"/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CC487775-3EC8-B660-7D47-6C7E2DE799C9}"/>
              </a:ext>
            </a:extLst>
          </p:cNvPr>
          <p:cNvSpPr txBox="1">
            <a:spLocks noGrp="1"/>
          </p:cNvSpPr>
          <p:nvPr>
            <p:ph type="dt" sz="half" idx="6"/>
          </p:nvPr>
        </p:nvSpPr>
        <p:spPr>
          <a:xfrm>
            <a:off x="961136" y="6452203"/>
            <a:ext cx="1548130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Нижний</a:t>
            </a:r>
            <a:r>
              <a:rPr spc="-25" dirty="0"/>
              <a:t> </a:t>
            </a:r>
            <a:r>
              <a:rPr dirty="0"/>
              <a:t>Новгород,</a:t>
            </a:r>
            <a:r>
              <a:rPr spc="-25" dirty="0"/>
              <a:t> </a:t>
            </a:r>
            <a:r>
              <a:rPr dirty="0"/>
              <a:t>202</a:t>
            </a:r>
            <a:r>
              <a:rPr lang="en-US" dirty="0"/>
              <a:t>5</a:t>
            </a:r>
            <a:r>
              <a:rPr spc="-55" dirty="0"/>
              <a:t> </a:t>
            </a:r>
            <a:r>
              <a:rPr spc="-25" dirty="0"/>
              <a:t>г.</a:t>
            </a:r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1B3B7F68-9AD8-BB21-ECA7-944F59350B8D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spc="-25" dirty="0"/>
              <a:t>6</a:t>
            </a:fld>
            <a:endParaRPr spc="-25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46A258-ADD9-FBDE-6761-DEFFDF48C834}"/>
              </a:ext>
            </a:extLst>
          </p:cNvPr>
          <p:cNvSpPr txBox="1"/>
          <p:nvPr/>
        </p:nvSpPr>
        <p:spPr>
          <a:xfrm>
            <a:off x="133350" y="1084706"/>
            <a:ext cx="9439910" cy="779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  <a:spcAft>
                <a:spcPts val="1000"/>
              </a:spcAft>
            </a:pPr>
            <a:r>
              <a:rPr lang="ru-RU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Теперь</a:t>
            </a:r>
            <a:r>
              <a:rPr lang="ru-RU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для того,</a:t>
            </a:r>
            <a:r>
              <a:rPr lang="ru-RU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чтобы у нашего белого квадрата появилось какое-то изображение, нам нужно перетащить изображение в поле </a:t>
            </a:r>
            <a:r>
              <a:rPr lang="en-US" sz="20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Source Image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компонента </a:t>
            </a:r>
            <a:r>
              <a:rPr lang="en-US" sz="20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Image</a:t>
            </a:r>
            <a:r>
              <a:rPr lang="ru-RU" sz="2000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ru-RU" sz="2000" i="1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4E7B1F9E-1E48-7885-16B7-569DDD6EC7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8992" y="1916302"/>
            <a:ext cx="5940425" cy="4114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6209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F1184B-0CC7-1E2C-A206-B01CFBB75C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4BA497A2-98B4-B83B-5B76-A63BB9624FC7}"/>
              </a:ext>
            </a:extLst>
          </p:cNvPr>
          <p:cNvSpPr/>
          <p:nvPr/>
        </p:nvSpPr>
        <p:spPr>
          <a:xfrm>
            <a:off x="133350" y="110489"/>
            <a:ext cx="9439910" cy="864235"/>
          </a:xfrm>
          <a:custGeom>
            <a:avLst/>
            <a:gdLst/>
            <a:ahLst/>
            <a:cxnLst/>
            <a:rect l="l" t="t" r="r" b="b"/>
            <a:pathLst>
              <a:path w="9439910" h="864235">
                <a:moveTo>
                  <a:pt x="0" y="850391"/>
                </a:moveTo>
                <a:lnTo>
                  <a:pt x="9439656" y="850391"/>
                </a:lnTo>
              </a:path>
              <a:path w="9439910" h="864235">
                <a:moveTo>
                  <a:pt x="0" y="0"/>
                </a:moveTo>
                <a:lnTo>
                  <a:pt x="0" y="864107"/>
                </a:lnTo>
              </a:path>
            </a:pathLst>
          </a:custGeom>
          <a:ln w="38100">
            <a:solidFill>
              <a:srgbClr val="0969CD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pic>
        <p:nvPicPr>
          <p:cNvPr id="3" name="object 3">
            <a:extLst>
              <a:ext uri="{FF2B5EF4-FFF2-40B4-BE49-F238E27FC236}">
                <a16:creationId xmlns:a16="http://schemas.microsoft.com/office/drawing/2014/main" id="{1BE89D46-F899-2347-B583-1552FA69C2CC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2296" y="6030467"/>
            <a:ext cx="676656" cy="745235"/>
          </a:xfrm>
          <a:prstGeom prst="rect">
            <a:avLst/>
          </a:prstGeom>
        </p:spPr>
      </p:pic>
      <p:sp>
        <p:nvSpPr>
          <p:cNvPr id="4" name="object 4">
            <a:extLst>
              <a:ext uri="{FF2B5EF4-FFF2-40B4-BE49-F238E27FC236}">
                <a16:creationId xmlns:a16="http://schemas.microsoft.com/office/drawing/2014/main" id="{6E4EC812-E72A-93C2-F49C-95B6F8CB30D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52145" y="220471"/>
            <a:ext cx="7146290" cy="4744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pc="-10" dirty="0"/>
              <a:t>Компонент </a:t>
            </a:r>
            <a:r>
              <a:rPr lang="en-US" spc="-10" dirty="0"/>
              <a:t>Image</a:t>
            </a:r>
            <a:endParaRPr lang="ru-RU" spc="-10" dirty="0"/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8D0E6474-62C9-3F30-DE39-EFCA9A196D63}"/>
              </a:ext>
            </a:extLst>
          </p:cNvPr>
          <p:cNvSpPr txBox="1">
            <a:spLocks noGrp="1"/>
          </p:cNvSpPr>
          <p:nvPr>
            <p:ph type="dt" sz="half" idx="6"/>
          </p:nvPr>
        </p:nvSpPr>
        <p:spPr>
          <a:xfrm>
            <a:off x="961136" y="6452203"/>
            <a:ext cx="1548130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Нижний</a:t>
            </a:r>
            <a:r>
              <a:rPr spc="-25" dirty="0"/>
              <a:t> </a:t>
            </a:r>
            <a:r>
              <a:rPr dirty="0"/>
              <a:t>Новгород,</a:t>
            </a:r>
            <a:r>
              <a:rPr spc="-25" dirty="0"/>
              <a:t> </a:t>
            </a:r>
            <a:r>
              <a:rPr dirty="0"/>
              <a:t>202</a:t>
            </a:r>
            <a:r>
              <a:rPr lang="en-US" dirty="0"/>
              <a:t>5</a:t>
            </a:r>
            <a:r>
              <a:rPr spc="-55" dirty="0"/>
              <a:t> </a:t>
            </a:r>
            <a:r>
              <a:rPr spc="-25" dirty="0"/>
              <a:t>г.</a:t>
            </a:r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71C5F8FC-4374-1C33-D753-2D53932CCB90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spc="-25" dirty="0"/>
              <a:t>7</a:t>
            </a:fld>
            <a:endParaRPr spc="-25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5620A8-A469-CA9B-A616-2E43CA48BC97}"/>
              </a:ext>
            </a:extLst>
          </p:cNvPr>
          <p:cNvSpPr txBox="1"/>
          <p:nvPr/>
        </p:nvSpPr>
        <p:spPr>
          <a:xfrm>
            <a:off x="133350" y="1084706"/>
            <a:ext cx="9439910" cy="779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  <a:spcAft>
                <a:spcPts val="1000"/>
              </a:spcAft>
            </a:pPr>
            <a:r>
              <a:rPr lang="ru-RU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Теперь</a:t>
            </a:r>
            <a:r>
              <a:rPr lang="ru-RU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для того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  <a:r>
              <a:rPr lang="ru-RU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чтобы у нашего белого квадрата появилось какое-то изображение, нам нужно перетащить изображение в поле </a:t>
            </a:r>
            <a:r>
              <a:rPr lang="en-US" sz="20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Source Image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компонента </a:t>
            </a:r>
            <a:r>
              <a:rPr lang="en-US" sz="20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Image.</a:t>
            </a:r>
            <a:endParaRPr lang="ru-RU" sz="20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2585321C-C24B-9274-8C19-5834C06E58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529" y="2093306"/>
            <a:ext cx="4746471" cy="328726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92E53AD-B905-7C04-9C0D-9C93A0BF36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6333" y="2093306"/>
            <a:ext cx="4597455" cy="3287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6013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1657CC-33A8-C61C-D7D8-F1A625380F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A6E056B6-3B6E-B00E-C297-2850A366EDB7}"/>
              </a:ext>
            </a:extLst>
          </p:cNvPr>
          <p:cNvSpPr/>
          <p:nvPr/>
        </p:nvSpPr>
        <p:spPr>
          <a:xfrm>
            <a:off x="133350" y="110489"/>
            <a:ext cx="9439910" cy="864235"/>
          </a:xfrm>
          <a:custGeom>
            <a:avLst/>
            <a:gdLst/>
            <a:ahLst/>
            <a:cxnLst/>
            <a:rect l="l" t="t" r="r" b="b"/>
            <a:pathLst>
              <a:path w="9439910" h="864235">
                <a:moveTo>
                  <a:pt x="0" y="850391"/>
                </a:moveTo>
                <a:lnTo>
                  <a:pt x="9439656" y="850391"/>
                </a:lnTo>
              </a:path>
              <a:path w="9439910" h="864235">
                <a:moveTo>
                  <a:pt x="0" y="0"/>
                </a:moveTo>
                <a:lnTo>
                  <a:pt x="0" y="864107"/>
                </a:lnTo>
              </a:path>
            </a:pathLst>
          </a:custGeom>
          <a:ln w="38100">
            <a:solidFill>
              <a:srgbClr val="0969CD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pic>
        <p:nvPicPr>
          <p:cNvPr id="3" name="object 3">
            <a:extLst>
              <a:ext uri="{FF2B5EF4-FFF2-40B4-BE49-F238E27FC236}">
                <a16:creationId xmlns:a16="http://schemas.microsoft.com/office/drawing/2014/main" id="{762E1A3B-A834-20E5-4D54-6BB385C3DF1D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2296" y="6030467"/>
            <a:ext cx="676656" cy="745235"/>
          </a:xfrm>
          <a:prstGeom prst="rect">
            <a:avLst/>
          </a:prstGeom>
        </p:spPr>
      </p:pic>
      <p:sp>
        <p:nvSpPr>
          <p:cNvPr id="6" name="object 6">
            <a:extLst>
              <a:ext uri="{FF2B5EF4-FFF2-40B4-BE49-F238E27FC236}">
                <a16:creationId xmlns:a16="http://schemas.microsoft.com/office/drawing/2014/main" id="{ADD6DC8B-6258-9358-BDBD-4F3B7AEEC28F}"/>
              </a:ext>
            </a:extLst>
          </p:cNvPr>
          <p:cNvSpPr txBox="1">
            <a:spLocks noGrp="1"/>
          </p:cNvSpPr>
          <p:nvPr>
            <p:ph type="dt" sz="half" idx="6"/>
          </p:nvPr>
        </p:nvSpPr>
        <p:spPr>
          <a:xfrm>
            <a:off x="961136" y="6452203"/>
            <a:ext cx="1548130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Нижний</a:t>
            </a:r>
            <a:r>
              <a:rPr spc="-25" dirty="0"/>
              <a:t> </a:t>
            </a:r>
            <a:r>
              <a:rPr dirty="0"/>
              <a:t>Новгород,</a:t>
            </a:r>
            <a:r>
              <a:rPr spc="-25" dirty="0"/>
              <a:t> </a:t>
            </a:r>
            <a:r>
              <a:rPr dirty="0"/>
              <a:t>202</a:t>
            </a:r>
            <a:r>
              <a:rPr lang="en-US" dirty="0"/>
              <a:t>5</a:t>
            </a:r>
            <a:r>
              <a:rPr spc="-55" dirty="0"/>
              <a:t> </a:t>
            </a:r>
            <a:r>
              <a:rPr spc="-25" dirty="0"/>
              <a:t>г.</a:t>
            </a:r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666546C9-02DD-E75F-A3A0-B5D747220823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spc="-25" dirty="0"/>
              <a:t>8</a:t>
            </a:fld>
            <a:endParaRPr spc="-25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29ABBA-07F2-85F5-4AD3-6584C189C798}"/>
              </a:ext>
            </a:extLst>
          </p:cNvPr>
          <p:cNvSpPr txBox="1"/>
          <p:nvPr/>
        </p:nvSpPr>
        <p:spPr>
          <a:xfrm>
            <a:off x="133350" y="1084706"/>
            <a:ext cx="9439910" cy="11333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  <a:spcAft>
                <a:spcPts val="1000"/>
              </a:spcAft>
            </a:pPr>
            <a:r>
              <a:rPr lang="ru-RU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 том примере, мы перенесли изображение с соотношением 1х1. Однако если у </a:t>
            </a:r>
            <a:r>
              <a:rPr lang="ru-RU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изображения </a:t>
            </a:r>
            <a:r>
              <a:rPr lang="ru-RU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будет другое соотношение сторон, то при переносе оно </a:t>
            </a:r>
            <a:r>
              <a:rPr lang="ru-RU" sz="20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будет растянуто</a:t>
            </a:r>
            <a:r>
              <a:rPr lang="ru-RU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!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43B5911-09DD-4DBA-273A-01D6052C3E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4737" y="2218093"/>
            <a:ext cx="5476526" cy="3902354"/>
          </a:xfrm>
          <a:prstGeom prst="rect">
            <a:avLst/>
          </a:prstGeom>
        </p:spPr>
      </p:pic>
      <p:sp>
        <p:nvSpPr>
          <p:cNvPr id="12" name="object 4">
            <a:extLst>
              <a:ext uri="{FF2B5EF4-FFF2-40B4-BE49-F238E27FC236}">
                <a16:creationId xmlns:a16="http://schemas.microsoft.com/office/drawing/2014/main" id="{12A905F8-BFF1-13DB-C4C4-B6AEE34E952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52145" y="220471"/>
            <a:ext cx="7146290" cy="4744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pc="-10" dirty="0"/>
              <a:t>Компонент </a:t>
            </a:r>
            <a:r>
              <a:rPr lang="en-US" spc="-10" dirty="0"/>
              <a:t>Image</a:t>
            </a:r>
            <a:endParaRPr lang="ru-RU" spc="-10" dirty="0"/>
          </a:p>
        </p:txBody>
      </p:sp>
    </p:spTree>
    <p:extLst>
      <p:ext uri="{BB962C8B-B14F-4D97-AF65-F5344CB8AC3E}">
        <p14:creationId xmlns:p14="http://schemas.microsoft.com/office/powerpoint/2010/main" val="2163954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40F725-F1BD-15EB-FC4E-48E5EF2B22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865AACFA-66B0-93D5-873F-692024D46114}"/>
              </a:ext>
            </a:extLst>
          </p:cNvPr>
          <p:cNvSpPr/>
          <p:nvPr/>
        </p:nvSpPr>
        <p:spPr>
          <a:xfrm>
            <a:off x="133350" y="110489"/>
            <a:ext cx="9439910" cy="864235"/>
          </a:xfrm>
          <a:custGeom>
            <a:avLst/>
            <a:gdLst/>
            <a:ahLst/>
            <a:cxnLst/>
            <a:rect l="l" t="t" r="r" b="b"/>
            <a:pathLst>
              <a:path w="9439910" h="864235">
                <a:moveTo>
                  <a:pt x="0" y="850391"/>
                </a:moveTo>
                <a:lnTo>
                  <a:pt x="9439656" y="850391"/>
                </a:lnTo>
              </a:path>
              <a:path w="9439910" h="864235">
                <a:moveTo>
                  <a:pt x="0" y="0"/>
                </a:moveTo>
                <a:lnTo>
                  <a:pt x="0" y="864107"/>
                </a:lnTo>
              </a:path>
            </a:pathLst>
          </a:custGeom>
          <a:ln w="38100">
            <a:solidFill>
              <a:srgbClr val="0969CD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pic>
        <p:nvPicPr>
          <p:cNvPr id="3" name="object 3">
            <a:extLst>
              <a:ext uri="{FF2B5EF4-FFF2-40B4-BE49-F238E27FC236}">
                <a16:creationId xmlns:a16="http://schemas.microsoft.com/office/drawing/2014/main" id="{4D0CA1E2-517A-8504-8D9E-B15493CAFF52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2296" y="6030467"/>
            <a:ext cx="676656" cy="745235"/>
          </a:xfrm>
          <a:prstGeom prst="rect">
            <a:avLst/>
          </a:prstGeom>
        </p:spPr>
      </p:pic>
      <p:sp>
        <p:nvSpPr>
          <p:cNvPr id="6" name="object 6">
            <a:extLst>
              <a:ext uri="{FF2B5EF4-FFF2-40B4-BE49-F238E27FC236}">
                <a16:creationId xmlns:a16="http://schemas.microsoft.com/office/drawing/2014/main" id="{E5F9E410-BA7D-71A3-5DAA-61651CC75AE7}"/>
              </a:ext>
            </a:extLst>
          </p:cNvPr>
          <p:cNvSpPr txBox="1">
            <a:spLocks noGrp="1"/>
          </p:cNvSpPr>
          <p:nvPr>
            <p:ph type="dt" sz="half" idx="6"/>
          </p:nvPr>
        </p:nvSpPr>
        <p:spPr>
          <a:xfrm>
            <a:off x="961136" y="6452203"/>
            <a:ext cx="1548130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Нижний</a:t>
            </a:r>
            <a:r>
              <a:rPr spc="-25" dirty="0"/>
              <a:t> </a:t>
            </a:r>
            <a:r>
              <a:rPr dirty="0"/>
              <a:t>Новгород,</a:t>
            </a:r>
            <a:r>
              <a:rPr spc="-25" dirty="0"/>
              <a:t> </a:t>
            </a:r>
            <a:r>
              <a:rPr dirty="0"/>
              <a:t>202</a:t>
            </a:r>
            <a:r>
              <a:rPr lang="en-US" dirty="0"/>
              <a:t>5</a:t>
            </a:r>
            <a:r>
              <a:rPr spc="-55" dirty="0"/>
              <a:t> </a:t>
            </a:r>
            <a:r>
              <a:rPr spc="-25" dirty="0"/>
              <a:t>г.</a:t>
            </a:r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A3E627A2-A572-B71F-EB8D-BE789702D470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spc="-25" dirty="0"/>
              <a:t>9</a:t>
            </a:fld>
            <a:endParaRPr spc="-25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67767EA-64E7-5BA8-0265-0BBEF121F7B8}"/>
              </a:ext>
            </a:extLst>
          </p:cNvPr>
          <p:cNvSpPr txBox="1"/>
          <p:nvPr/>
        </p:nvSpPr>
        <p:spPr>
          <a:xfrm>
            <a:off x="133350" y="1115734"/>
            <a:ext cx="9439909" cy="11333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  <a:spcAft>
                <a:spcPts val="1000"/>
              </a:spcAft>
            </a:pPr>
            <a:r>
              <a:rPr lang="ru-RU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Мы можем заметить, что после того, как мы перетащили изображение в поле </a:t>
            </a:r>
            <a:r>
              <a:rPr lang="en-US" sz="20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Source Image</a:t>
            </a:r>
            <a:r>
              <a:rPr lang="ru-RU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у нас появились дополнительные поля, которые как раз и будут влиять на само изображение.</a:t>
            </a: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34F2CB33-3B18-AE9B-D831-BB19AB2E35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3525" y="2362200"/>
            <a:ext cx="6838950" cy="3295650"/>
          </a:xfrm>
          <a:prstGeom prst="rect">
            <a:avLst/>
          </a:prstGeom>
        </p:spPr>
      </p:pic>
      <p:sp>
        <p:nvSpPr>
          <p:cNvPr id="10" name="object 4">
            <a:extLst>
              <a:ext uri="{FF2B5EF4-FFF2-40B4-BE49-F238E27FC236}">
                <a16:creationId xmlns:a16="http://schemas.microsoft.com/office/drawing/2014/main" id="{ECA401D7-B680-2E9A-79FE-E753BEFF2B7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52145" y="220471"/>
            <a:ext cx="7146290" cy="4744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pc="-10" dirty="0"/>
              <a:t>Компонент </a:t>
            </a:r>
            <a:r>
              <a:rPr lang="en-US" spc="-10" dirty="0"/>
              <a:t>Image</a:t>
            </a:r>
            <a:endParaRPr lang="ru-RU" spc="-10" dirty="0"/>
          </a:p>
        </p:txBody>
      </p:sp>
    </p:spTree>
    <p:extLst>
      <p:ext uri="{BB962C8B-B14F-4D97-AF65-F5344CB8AC3E}">
        <p14:creationId xmlns:p14="http://schemas.microsoft.com/office/powerpoint/2010/main" val="13202935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614</TotalTime>
  <Words>1186</Words>
  <Application>Microsoft Office PowerPoint</Application>
  <PresentationFormat>Лист A4 (210x297 мм)</PresentationFormat>
  <Paragraphs>151</Paragraphs>
  <Slides>29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29</vt:i4>
      </vt:variant>
    </vt:vector>
  </HeadingPairs>
  <TitlesOfParts>
    <vt:vector size="35" baseType="lpstr">
      <vt:lpstr>Arial</vt:lpstr>
      <vt:lpstr>Calibri</vt:lpstr>
      <vt:lpstr>Microsoft Sans Serif</vt:lpstr>
      <vt:lpstr>Times New Roman</vt:lpstr>
      <vt:lpstr>Wingdings</vt:lpstr>
      <vt:lpstr>Office Theme</vt:lpstr>
      <vt:lpstr>Презентация PowerPoint</vt:lpstr>
      <vt:lpstr>Содержание</vt:lpstr>
      <vt:lpstr>Задний фон</vt:lpstr>
      <vt:lpstr>Задний фон</vt:lpstr>
      <vt:lpstr>Компонент Image</vt:lpstr>
      <vt:lpstr>Компонент Image</vt:lpstr>
      <vt:lpstr>Компонент Image</vt:lpstr>
      <vt:lpstr>Компонент Image</vt:lpstr>
      <vt:lpstr>Компонент Image</vt:lpstr>
      <vt:lpstr>Компонент Image</vt:lpstr>
      <vt:lpstr>Компонент Image</vt:lpstr>
      <vt:lpstr>Компонент Image</vt:lpstr>
      <vt:lpstr>Компонент Image</vt:lpstr>
      <vt:lpstr>Компонент Image</vt:lpstr>
      <vt:lpstr>Компонент Image</vt:lpstr>
      <vt:lpstr>Компонент Image</vt:lpstr>
      <vt:lpstr>Компонент Image</vt:lpstr>
      <vt:lpstr>Добавление звуков</vt:lpstr>
      <vt:lpstr>Добавление звуков</vt:lpstr>
      <vt:lpstr>Добавление звуков</vt:lpstr>
      <vt:lpstr>Добавление звуков</vt:lpstr>
      <vt:lpstr>Кастомизация компонентов</vt:lpstr>
      <vt:lpstr>Кастомизация компонентов</vt:lpstr>
      <vt:lpstr>Кастомизация компонентов</vt:lpstr>
      <vt:lpstr>Импорт шрифта</vt:lpstr>
      <vt:lpstr>Импорт шрифта</vt:lpstr>
      <vt:lpstr>Импорт шрифта</vt:lpstr>
      <vt:lpstr>Импорт шрифта</vt:lpstr>
      <vt:lpstr>Импорт шрифта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Введение в компьютерное зрение</dc:title>
  <dc:creator>kustikova.v</dc:creator>
  <cp:lastModifiedBy>Артём Кузнецов</cp:lastModifiedBy>
  <cp:revision>10</cp:revision>
  <dcterms:created xsi:type="dcterms:W3CDTF">2024-12-24T11:26:07Z</dcterms:created>
  <dcterms:modified xsi:type="dcterms:W3CDTF">2025-01-23T13:26:56Z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2024-09-06T00:00:00Z</vt:filetime>
  </property>
  <property fmtid="{D5CDD505-2E9C-101B-9397-08002B2CF9AE}" pid="3" name="Creator">
    <vt:lpwstr>Microsoft® PowerPoint® 2013</vt:lpwstr>
  </property>
  <property fmtid="{D5CDD505-2E9C-101B-9397-08002B2CF9AE}" pid="4" name="LastSaved">
    <vt:filetime>2024-12-24T00:00:00Z</vt:filetime>
  </property>
  <property fmtid="{D5CDD505-2E9C-101B-9397-08002B2CF9AE}" pid="5" name="Producer">
    <vt:lpwstr>Microsoft® PowerPoint® 2013</vt:lpwstr>
  </property>
</Properties>
</file>